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5E_10BD12AA.xml" ContentType="application/vnd.ms-powerpoint.comment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65_5082C3F4.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5"/>
  </p:notesMasterIdLst>
  <p:sldIdLst>
    <p:sldId id="278" r:id="rId5"/>
    <p:sldId id="314" r:id="rId6"/>
    <p:sldId id="374" r:id="rId7"/>
    <p:sldId id="350" r:id="rId8"/>
    <p:sldId id="358" r:id="rId9"/>
    <p:sldId id="369" r:id="rId10"/>
    <p:sldId id="370" r:id="rId11"/>
    <p:sldId id="372" r:id="rId12"/>
    <p:sldId id="375" r:id="rId13"/>
    <p:sldId id="357" r:id="rId14"/>
    <p:sldId id="373" r:id="rId15"/>
    <p:sldId id="365" r:id="rId16"/>
    <p:sldId id="364" r:id="rId17"/>
    <p:sldId id="345" r:id="rId18"/>
    <p:sldId id="269" r:id="rId19"/>
    <p:sldId id="363" r:id="rId20"/>
    <p:sldId id="368" r:id="rId21"/>
    <p:sldId id="347" r:id="rId22"/>
    <p:sldId id="348" r:id="rId23"/>
    <p:sldId id="337"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7CB67B-62E5-3701-8899-2A0E8F614B3C}" name="Gabriel Juedemann" initials="GJ" userId="S::GJuedemann@internationalbudget.org::f6dc268e-5c8e-40d4-b5a7-d4d58cf77a7c" providerId="AD"/>
  <p188:author id="{653DA2CF-F46F-8ECC-FD3B-CCB39FFBFE90}" name="Claire Schouten" initials="CS" userId="S::cschouten@internationalbudget.org::174211b7-8824-4671-be2a-bd078e010bb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17A88"/>
    <a:srgbClr val="6FD4D9"/>
    <a:srgbClr val="063D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B67594-A64C-9BD6-0B80-A6EDB7BBBA8C}" v="1" dt="2024-05-27T20:17:45.3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34" autoAdjust="0"/>
  </p:normalViewPr>
  <p:slideViewPr>
    <p:cSldViewPr snapToGrid="0">
      <p:cViewPr varScale="1">
        <p:scale>
          <a:sx n="71" d="100"/>
          <a:sy n="71" d="100"/>
        </p:scale>
        <p:origin x="114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https://ibp365.sharepoint.com/sites/Policy/Shared%20Documents/General/Transparency/OBS/OBS%202023/Trainings/Researchers%20Engagement%20Training/Webinars%20-%20April%202024/Resources/Regional%20Analysis%20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ibp365.sharepoint.com/sites/Policy/Shared%20Documents/General/Transparency/OBS/OBS%202023/Trainings/Researchers%20Engagement%20Training/Webinars%20-%20April%202024/Resources/Regional%20Analysis%20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ibp365.sharepoint.com/sites/Policy/Shared%20Documents/General/Transparency/OBS/OBS%202023/Trainings/Researchers%20Engagement%20Training/Webinars%20-%20April%202024/Resources/Regional%20Analysis%20Chart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[Regional Analysis Charts.xlsx]Chart LAC!PivotTable1</c:name>
    <c:fmtId val="-1"/>
  </c:pivotSource>
  <c:chart>
    <c:autoTitleDeleted val="0"/>
    <c:pivotFmts>
      <c:pivotFmt>
        <c:idx val="0"/>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'Chart LAC'!$B$3:$B$4</c:f>
              <c:strCache>
                <c:ptCount val="1"/>
                <c:pt idx="0">
                  <c:v>None</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LAC'!$A$5:$A$23</c:f>
              <c:strCache>
                <c:ptCount val="18"/>
                <c:pt idx="0">
                  <c:v>Venezuela</c:v>
                </c:pt>
                <c:pt idx="1">
                  <c:v>Bolivia</c:v>
                </c:pt>
                <c:pt idx="2">
                  <c:v>El Salvador</c:v>
                </c:pt>
                <c:pt idx="3">
                  <c:v>Trinidad and Tobago</c:v>
                </c:pt>
                <c:pt idx="4">
                  <c:v>Nicaragua</c:v>
                </c:pt>
                <c:pt idx="5">
                  <c:v>Ecuador</c:v>
                </c:pt>
                <c:pt idx="6">
                  <c:v>Paraguay</c:v>
                </c:pt>
                <c:pt idx="7">
                  <c:v>Colombia</c:v>
                </c:pt>
                <c:pt idx="8">
                  <c:v>Jamaica</c:v>
                </c:pt>
                <c:pt idx="9">
                  <c:v>Argentina</c:v>
                </c:pt>
                <c:pt idx="10">
                  <c:v>Chile</c:v>
                </c:pt>
                <c:pt idx="11">
                  <c:v>Costa Rica</c:v>
                </c:pt>
                <c:pt idx="12">
                  <c:v>Guatemala</c:v>
                </c:pt>
                <c:pt idx="13">
                  <c:v>Honduras</c:v>
                </c:pt>
                <c:pt idx="14">
                  <c:v>Peru</c:v>
                </c:pt>
                <c:pt idx="15">
                  <c:v>Dominican Republic</c:v>
                </c:pt>
                <c:pt idx="16">
                  <c:v>Brazil</c:v>
                </c:pt>
                <c:pt idx="17">
                  <c:v>Mexico</c:v>
                </c:pt>
              </c:strCache>
            </c:strRef>
          </c:cat>
          <c:val>
            <c:numRef>
              <c:f>'Chart LAC'!$B$5:$B$23</c:f>
              <c:numCache>
                <c:formatCode>General</c:formatCode>
                <c:ptCount val="18"/>
                <c:pt idx="0">
                  <c:v>0</c:v>
                </c:pt>
                <c:pt idx="7">
                  <c:v>49.834862385321102</c:v>
                </c:pt>
              </c:numCache>
            </c:numRef>
          </c:val>
          <c:extLst>
            <c:ext xmlns:c16="http://schemas.microsoft.com/office/drawing/2014/chart" uri="{C3380CC4-5D6E-409C-BE32-E72D297353CC}">
              <c16:uniqueId val="{00000000-4A95-443E-B637-F4CA5B9A7D94}"/>
            </c:ext>
          </c:extLst>
        </c:ser>
        <c:ser>
          <c:idx val="1"/>
          <c:order val="1"/>
          <c:tx>
            <c:strRef>
              <c:f>'Chart LAC'!$C$3:$C$4</c:f>
              <c:strCache>
                <c:ptCount val="1"/>
                <c:pt idx="0">
                  <c:v>Negative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LAC'!$A$5:$A$23</c:f>
              <c:strCache>
                <c:ptCount val="18"/>
                <c:pt idx="0">
                  <c:v>Venezuela</c:v>
                </c:pt>
                <c:pt idx="1">
                  <c:v>Bolivia</c:v>
                </c:pt>
                <c:pt idx="2">
                  <c:v>El Salvador</c:v>
                </c:pt>
                <c:pt idx="3">
                  <c:v>Trinidad and Tobago</c:v>
                </c:pt>
                <c:pt idx="4">
                  <c:v>Nicaragua</c:v>
                </c:pt>
                <c:pt idx="5">
                  <c:v>Ecuador</c:v>
                </c:pt>
                <c:pt idx="6">
                  <c:v>Paraguay</c:v>
                </c:pt>
                <c:pt idx="7">
                  <c:v>Colombia</c:v>
                </c:pt>
                <c:pt idx="8">
                  <c:v>Jamaica</c:v>
                </c:pt>
                <c:pt idx="9">
                  <c:v>Argentina</c:v>
                </c:pt>
                <c:pt idx="10">
                  <c:v>Chile</c:v>
                </c:pt>
                <c:pt idx="11">
                  <c:v>Costa Rica</c:v>
                </c:pt>
                <c:pt idx="12">
                  <c:v>Guatemala</c:v>
                </c:pt>
                <c:pt idx="13">
                  <c:v>Honduras</c:v>
                </c:pt>
                <c:pt idx="14">
                  <c:v>Peru</c:v>
                </c:pt>
                <c:pt idx="15">
                  <c:v>Dominican Republic</c:v>
                </c:pt>
                <c:pt idx="16">
                  <c:v>Brazil</c:v>
                </c:pt>
                <c:pt idx="17">
                  <c:v>Mexico</c:v>
                </c:pt>
              </c:strCache>
            </c:strRef>
          </c:cat>
          <c:val>
            <c:numRef>
              <c:f>'Chart LAC'!$C$5:$C$23</c:f>
              <c:numCache>
                <c:formatCode>General</c:formatCode>
                <c:ptCount val="18"/>
                <c:pt idx="1">
                  <c:v>10.715596330275229</c:v>
                </c:pt>
                <c:pt idx="2">
                  <c:v>23.532110091743121</c:v>
                </c:pt>
                <c:pt idx="8">
                  <c:v>50.128440366972477</c:v>
                </c:pt>
                <c:pt idx="11">
                  <c:v>60.853211009174309</c:v>
                </c:pt>
                <c:pt idx="12">
                  <c:v>63.537037037037038</c:v>
                </c:pt>
                <c:pt idx="17">
                  <c:v>80.268518518518519</c:v>
                </c:pt>
              </c:numCache>
            </c:numRef>
          </c:val>
          <c:extLst>
            <c:ext xmlns:c16="http://schemas.microsoft.com/office/drawing/2014/chart" uri="{C3380CC4-5D6E-409C-BE32-E72D297353CC}">
              <c16:uniqueId val="{00000001-4A95-443E-B637-F4CA5B9A7D94}"/>
            </c:ext>
          </c:extLst>
        </c:ser>
        <c:ser>
          <c:idx val="2"/>
          <c:order val="2"/>
          <c:tx>
            <c:strRef>
              <c:f>'Chart LAC'!$D$3:$D$4</c:f>
              <c:strCache>
                <c:ptCount val="1"/>
                <c:pt idx="0">
                  <c:v>Positive</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LAC'!$A$5:$A$23</c:f>
              <c:strCache>
                <c:ptCount val="18"/>
                <c:pt idx="0">
                  <c:v>Venezuela</c:v>
                </c:pt>
                <c:pt idx="1">
                  <c:v>Bolivia</c:v>
                </c:pt>
                <c:pt idx="2">
                  <c:v>El Salvador</c:v>
                </c:pt>
                <c:pt idx="3">
                  <c:v>Trinidad and Tobago</c:v>
                </c:pt>
                <c:pt idx="4">
                  <c:v>Nicaragua</c:v>
                </c:pt>
                <c:pt idx="5">
                  <c:v>Ecuador</c:v>
                </c:pt>
                <c:pt idx="6">
                  <c:v>Paraguay</c:v>
                </c:pt>
                <c:pt idx="7">
                  <c:v>Colombia</c:v>
                </c:pt>
                <c:pt idx="8">
                  <c:v>Jamaica</c:v>
                </c:pt>
                <c:pt idx="9">
                  <c:v>Argentina</c:v>
                </c:pt>
                <c:pt idx="10">
                  <c:v>Chile</c:v>
                </c:pt>
                <c:pt idx="11">
                  <c:v>Costa Rica</c:v>
                </c:pt>
                <c:pt idx="12">
                  <c:v>Guatemala</c:v>
                </c:pt>
                <c:pt idx="13">
                  <c:v>Honduras</c:v>
                </c:pt>
                <c:pt idx="14">
                  <c:v>Peru</c:v>
                </c:pt>
                <c:pt idx="15">
                  <c:v>Dominican Republic</c:v>
                </c:pt>
                <c:pt idx="16">
                  <c:v>Brazil</c:v>
                </c:pt>
                <c:pt idx="17">
                  <c:v>Mexico</c:v>
                </c:pt>
              </c:strCache>
            </c:strRef>
          </c:cat>
          <c:val>
            <c:numRef>
              <c:f>'Chart LAC'!$D$5:$D$23</c:f>
              <c:numCache>
                <c:formatCode>General</c:formatCode>
                <c:ptCount val="18"/>
                <c:pt idx="3">
                  <c:v>38.25</c:v>
                </c:pt>
                <c:pt idx="4">
                  <c:v>43.688073394495412</c:v>
                </c:pt>
                <c:pt idx="5">
                  <c:v>47.669724770642205</c:v>
                </c:pt>
                <c:pt idx="6">
                  <c:v>47.773584905660378</c:v>
                </c:pt>
                <c:pt idx="9">
                  <c:v>51.045871559633028</c:v>
                </c:pt>
                <c:pt idx="10">
                  <c:v>60.185185185185183</c:v>
                </c:pt>
                <c:pt idx="13">
                  <c:v>65.440366972477065</c:v>
                </c:pt>
                <c:pt idx="14">
                  <c:v>71.238532110091739</c:v>
                </c:pt>
                <c:pt idx="15">
                  <c:v>77.064220183486242</c:v>
                </c:pt>
                <c:pt idx="16">
                  <c:v>80.137614678899084</c:v>
                </c:pt>
              </c:numCache>
            </c:numRef>
          </c:val>
          <c:extLst>
            <c:ext xmlns:c16="http://schemas.microsoft.com/office/drawing/2014/chart" uri="{C3380CC4-5D6E-409C-BE32-E72D297353CC}">
              <c16:uniqueId val="{00000002-4A95-443E-B637-F4CA5B9A7D94}"/>
            </c:ext>
          </c:extLst>
        </c:ser>
        <c:dLbls>
          <c:dLblPos val="outEnd"/>
          <c:showLegendKey val="0"/>
          <c:showVal val="1"/>
          <c:showCatName val="0"/>
          <c:showSerName val="0"/>
          <c:showPercent val="0"/>
          <c:showBubbleSize val="0"/>
        </c:dLbls>
        <c:gapWidth val="100"/>
        <c:overlap val="100"/>
        <c:axId val="1018017360"/>
        <c:axId val="1017996240"/>
      </c:barChart>
      <c:catAx>
        <c:axId val="1018017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017996240"/>
        <c:crosses val="autoZero"/>
        <c:auto val="1"/>
        <c:lblAlgn val="ctr"/>
        <c:lblOffset val="100"/>
        <c:noMultiLvlLbl val="0"/>
      </c:catAx>
      <c:valAx>
        <c:axId val="10179962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0180173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[Regional Analysis Charts.xlsx]Chart Francophone SSA!PivotTable7</c:name>
    <c:fmtId val="-1"/>
  </c:pivotSource>
  <c:chart>
    <c:autoTitleDeleted val="0"/>
    <c:pivotFmts>
      <c:pivotFmt>
        <c:idx val="0"/>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'Chart Francophone SSA'!$B$3:$B$4</c:f>
              <c:strCache>
                <c:ptCount val="1"/>
                <c:pt idx="0">
                  <c:v>New</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Francophone SSA'!$A$5:$A$20</c:f>
              <c:strCache>
                <c:ptCount val="15"/>
                <c:pt idx="0">
                  <c:v>Comoros</c:v>
                </c:pt>
                <c:pt idx="1">
                  <c:v>Central African Republic</c:v>
                </c:pt>
                <c:pt idx="2">
                  <c:v>Chad</c:v>
                </c:pt>
                <c:pt idx="3">
                  <c:v>Mali</c:v>
                </c:pt>
                <c:pt idx="4">
                  <c:v>Guinea</c:v>
                </c:pt>
                <c:pt idx="5">
                  <c:v>Burundi</c:v>
                </c:pt>
                <c:pt idx="6">
                  <c:v>Togo</c:v>
                </c:pt>
                <c:pt idx="7">
                  <c:v>Burkina Faso</c:v>
                </c:pt>
                <c:pt idx="8">
                  <c:v>Niger</c:v>
                </c:pt>
                <c:pt idx="9">
                  <c:v>Madagascar</c:v>
                </c:pt>
                <c:pt idx="10">
                  <c:v>Dem. Rep. of Congo</c:v>
                </c:pt>
                <c:pt idx="11">
                  <c:v>Senegal</c:v>
                </c:pt>
                <c:pt idx="12">
                  <c:v>Cameroon</c:v>
                </c:pt>
                <c:pt idx="13">
                  <c:v>Cote d'Ivoire</c:v>
                </c:pt>
                <c:pt idx="14">
                  <c:v>Benin</c:v>
                </c:pt>
              </c:strCache>
            </c:strRef>
          </c:cat>
          <c:val>
            <c:numRef>
              <c:f>'Chart Francophone SSA'!$B$5:$B$20</c:f>
              <c:numCache>
                <c:formatCode>General</c:formatCode>
                <c:ptCount val="15"/>
                <c:pt idx="1">
                  <c:v>5.8165137614678901</c:v>
                </c:pt>
                <c:pt idx="4">
                  <c:v>10.394495412844037</c:v>
                </c:pt>
              </c:numCache>
            </c:numRef>
          </c:val>
          <c:extLst>
            <c:ext xmlns:c16="http://schemas.microsoft.com/office/drawing/2014/chart" uri="{C3380CC4-5D6E-409C-BE32-E72D297353CC}">
              <c16:uniqueId val="{00000000-E693-46AD-A5A7-FB0E4430C04E}"/>
            </c:ext>
          </c:extLst>
        </c:ser>
        <c:ser>
          <c:idx val="1"/>
          <c:order val="1"/>
          <c:tx>
            <c:strRef>
              <c:f>'Chart Francophone SSA'!$C$3:$C$4</c:f>
              <c:strCache>
                <c:ptCount val="1"/>
                <c:pt idx="0">
                  <c:v>Negative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Francophone SSA'!$A$5:$A$20</c:f>
              <c:strCache>
                <c:ptCount val="15"/>
                <c:pt idx="0">
                  <c:v>Comoros</c:v>
                </c:pt>
                <c:pt idx="1">
                  <c:v>Central African Republic</c:v>
                </c:pt>
                <c:pt idx="2">
                  <c:v>Chad</c:v>
                </c:pt>
                <c:pt idx="3">
                  <c:v>Mali</c:v>
                </c:pt>
                <c:pt idx="4">
                  <c:v>Guinea</c:v>
                </c:pt>
                <c:pt idx="5">
                  <c:v>Burundi</c:v>
                </c:pt>
                <c:pt idx="6">
                  <c:v>Togo</c:v>
                </c:pt>
                <c:pt idx="7">
                  <c:v>Burkina Faso</c:v>
                </c:pt>
                <c:pt idx="8">
                  <c:v>Niger</c:v>
                </c:pt>
                <c:pt idx="9">
                  <c:v>Madagascar</c:v>
                </c:pt>
                <c:pt idx="10">
                  <c:v>Dem. Rep. of Congo</c:v>
                </c:pt>
                <c:pt idx="11">
                  <c:v>Senegal</c:v>
                </c:pt>
                <c:pt idx="12">
                  <c:v>Cameroon</c:v>
                </c:pt>
                <c:pt idx="13">
                  <c:v>Cote d'Ivoire</c:v>
                </c:pt>
                <c:pt idx="14">
                  <c:v>Benin</c:v>
                </c:pt>
              </c:strCache>
            </c:strRef>
          </c:cat>
          <c:val>
            <c:numRef>
              <c:f>'Chart Francophone SSA'!$C$5:$C$20</c:f>
              <c:numCache>
                <c:formatCode>General</c:formatCode>
                <c:ptCount val="15"/>
                <c:pt idx="6">
                  <c:v>17.412844036697248</c:v>
                </c:pt>
                <c:pt idx="7">
                  <c:v>29.669724770642201</c:v>
                </c:pt>
                <c:pt idx="10">
                  <c:v>41.26605504587156</c:v>
                </c:pt>
              </c:numCache>
            </c:numRef>
          </c:val>
          <c:extLst>
            <c:ext xmlns:c16="http://schemas.microsoft.com/office/drawing/2014/chart" uri="{C3380CC4-5D6E-409C-BE32-E72D297353CC}">
              <c16:uniqueId val="{00000001-E693-46AD-A5A7-FB0E4430C04E}"/>
            </c:ext>
          </c:extLst>
        </c:ser>
        <c:ser>
          <c:idx val="2"/>
          <c:order val="2"/>
          <c:tx>
            <c:strRef>
              <c:f>'Chart Francophone SSA'!$D$3:$D$4</c:f>
              <c:strCache>
                <c:ptCount val="1"/>
                <c:pt idx="0">
                  <c:v>Positive</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Francophone SSA'!$A$5:$A$20</c:f>
              <c:strCache>
                <c:ptCount val="15"/>
                <c:pt idx="0">
                  <c:v>Comoros</c:v>
                </c:pt>
                <c:pt idx="1">
                  <c:v>Central African Republic</c:v>
                </c:pt>
                <c:pt idx="2">
                  <c:v>Chad</c:v>
                </c:pt>
                <c:pt idx="3">
                  <c:v>Mali</c:v>
                </c:pt>
                <c:pt idx="4">
                  <c:v>Guinea</c:v>
                </c:pt>
                <c:pt idx="5">
                  <c:v>Burundi</c:v>
                </c:pt>
                <c:pt idx="6">
                  <c:v>Togo</c:v>
                </c:pt>
                <c:pt idx="7">
                  <c:v>Burkina Faso</c:v>
                </c:pt>
                <c:pt idx="8">
                  <c:v>Niger</c:v>
                </c:pt>
                <c:pt idx="9">
                  <c:v>Madagascar</c:v>
                </c:pt>
                <c:pt idx="10">
                  <c:v>Dem. Rep. of Congo</c:v>
                </c:pt>
                <c:pt idx="11">
                  <c:v>Senegal</c:v>
                </c:pt>
                <c:pt idx="12">
                  <c:v>Cameroon</c:v>
                </c:pt>
                <c:pt idx="13">
                  <c:v>Cote d'Ivoire</c:v>
                </c:pt>
                <c:pt idx="14">
                  <c:v>Benin</c:v>
                </c:pt>
              </c:strCache>
            </c:strRef>
          </c:cat>
          <c:val>
            <c:numRef>
              <c:f>'Chart Francophone SSA'!$D$5:$D$20</c:f>
              <c:numCache>
                <c:formatCode>General</c:formatCode>
                <c:ptCount val="15"/>
                <c:pt idx="0">
                  <c:v>3.6605504587155964</c:v>
                </c:pt>
                <c:pt idx="2">
                  <c:v>6.1009174311926602</c:v>
                </c:pt>
                <c:pt idx="3">
                  <c:v>10.091743119266056</c:v>
                </c:pt>
                <c:pt idx="5">
                  <c:v>13.788990825688073</c:v>
                </c:pt>
                <c:pt idx="8">
                  <c:v>32.724770642201833</c:v>
                </c:pt>
                <c:pt idx="9">
                  <c:v>39.137614678899084</c:v>
                </c:pt>
                <c:pt idx="11">
                  <c:v>41.568807339449542</c:v>
                </c:pt>
                <c:pt idx="12">
                  <c:v>49.541284403669728</c:v>
                </c:pt>
                <c:pt idx="13">
                  <c:v>53.513761467889907</c:v>
                </c:pt>
                <c:pt idx="14">
                  <c:v>78.596330275229363</c:v>
                </c:pt>
              </c:numCache>
            </c:numRef>
          </c:val>
          <c:extLst>
            <c:ext xmlns:c16="http://schemas.microsoft.com/office/drawing/2014/chart" uri="{C3380CC4-5D6E-409C-BE32-E72D297353CC}">
              <c16:uniqueId val="{00000002-E693-46AD-A5A7-FB0E4430C04E}"/>
            </c:ext>
          </c:extLst>
        </c:ser>
        <c:dLbls>
          <c:dLblPos val="outEnd"/>
          <c:showLegendKey val="0"/>
          <c:showVal val="1"/>
          <c:showCatName val="0"/>
          <c:showSerName val="0"/>
          <c:showPercent val="0"/>
          <c:showBubbleSize val="0"/>
        </c:dLbls>
        <c:gapWidth val="100"/>
        <c:overlap val="100"/>
        <c:axId val="966166144"/>
        <c:axId val="966168064"/>
      </c:barChart>
      <c:catAx>
        <c:axId val="966166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66168064"/>
        <c:crosses val="autoZero"/>
        <c:auto val="1"/>
        <c:lblAlgn val="ctr"/>
        <c:lblOffset val="100"/>
        <c:noMultiLvlLbl val="0"/>
      </c:catAx>
      <c:valAx>
        <c:axId val="9661680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6616614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[Regional Analysis Charts.xlsx]Chart MENA!PivotTable2</c:name>
    <c:fmtId val="-1"/>
  </c:pivotSource>
  <c:chart>
    <c:autoTitleDeleted val="0"/>
    <c:pivotFmts>
      <c:pivotFmt>
        <c:idx val="0"/>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'Chart MENA'!$B$3:$B$4</c:f>
              <c:strCache>
                <c:ptCount val="1"/>
                <c:pt idx="0">
                  <c:v>New</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MENA'!$A$5:$A$16</c:f>
              <c:strCache>
                <c:ptCount val="11"/>
                <c:pt idx="0">
                  <c:v>Yemen</c:v>
                </c:pt>
                <c:pt idx="1">
                  <c:v>Qatar</c:v>
                </c:pt>
                <c:pt idx="2">
                  <c:v>Iraq</c:v>
                </c:pt>
                <c:pt idx="3">
                  <c:v>Palestine</c:v>
                </c:pt>
                <c:pt idx="4">
                  <c:v>Algeria</c:v>
                </c:pt>
                <c:pt idx="5">
                  <c:v>Tunisia</c:v>
                </c:pt>
                <c:pt idx="6">
                  <c:v>Lebanon</c:v>
                </c:pt>
                <c:pt idx="7">
                  <c:v>Saudi Arabia</c:v>
                </c:pt>
                <c:pt idx="8">
                  <c:v>Morocco</c:v>
                </c:pt>
                <c:pt idx="9">
                  <c:v>Egypt</c:v>
                </c:pt>
                <c:pt idx="10">
                  <c:v>Jordan</c:v>
                </c:pt>
              </c:strCache>
            </c:strRef>
          </c:cat>
          <c:val>
            <c:numRef>
              <c:f>'Chart MENA'!$B$5:$B$16</c:f>
              <c:numCache>
                <c:formatCode>General</c:formatCode>
                <c:ptCount val="11"/>
                <c:pt idx="3">
                  <c:v>8.2293577981651378</c:v>
                </c:pt>
              </c:numCache>
            </c:numRef>
          </c:val>
          <c:extLst>
            <c:ext xmlns:c16="http://schemas.microsoft.com/office/drawing/2014/chart" uri="{C3380CC4-5D6E-409C-BE32-E72D297353CC}">
              <c16:uniqueId val="{00000000-0010-47AC-9B11-60EED093C817}"/>
            </c:ext>
          </c:extLst>
        </c:ser>
        <c:ser>
          <c:idx val="1"/>
          <c:order val="1"/>
          <c:tx>
            <c:strRef>
              <c:f>'Chart MENA'!$C$3:$C$4</c:f>
              <c:strCache>
                <c:ptCount val="1"/>
                <c:pt idx="0">
                  <c:v>None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MENA'!$A$5:$A$16</c:f>
              <c:strCache>
                <c:ptCount val="11"/>
                <c:pt idx="0">
                  <c:v>Yemen</c:v>
                </c:pt>
                <c:pt idx="1">
                  <c:v>Qatar</c:v>
                </c:pt>
                <c:pt idx="2">
                  <c:v>Iraq</c:v>
                </c:pt>
                <c:pt idx="3">
                  <c:v>Palestine</c:v>
                </c:pt>
                <c:pt idx="4">
                  <c:v>Algeria</c:v>
                </c:pt>
                <c:pt idx="5">
                  <c:v>Tunisia</c:v>
                </c:pt>
                <c:pt idx="6">
                  <c:v>Lebanon</c:v>
                </c:pt>
                <c:pt idx="7">
                  <c:v>Saudi Arabia</c:v>
                </c:pt>
                <c:pt idx="8">
                  <c:v>Morocco</c:v>
                </c:pt>
                <c:pt idx="9">
                  <c:v>Egypt</c:v>
                </c:pt>
                <c:pt idx="10">
                  <c:v>Jordan</c:v>
                </c:pt>
              </c:strCache>
            </c:strRef>
          </c:cat>
          <c:val>
            <c:numRef>
              <c:f>'Chart MENA'!$C$5:$C$16</c:f>
              <c:numCache>
                <c:formatCode>General</c:formatCode>
                <c:ptCount val="11"/>
                <c:pt idx="0">
                  <c:v>0</c:v>
                </c:pt>
                <c:pt idx="1">
                  <c:v>1.834862385321101</c:v>
                </c:pt>
              </c:numCache>
            </c:numRef>
          </c:val>
          <c:extLst>
            <c:ext xmlns:c16="http://schemas.microsoft.com/office/drawing/2014/chart" uri="{C3380CC4-5D6E-409C-BE32-E72D297353CC}">
              <c16:uniqueId val="{00000001-0010-47AC-9B11-60EED093C817}"/>
            </c:ext>
          </c:extLst>
        </c:ser>
        <c:ser>
          <c:idx val="2"/>
          <c:order val="2"/>
          <c:tx>
            <c:strRef>
              <c:f>'Chart MENA'!$D$3:$D$4</c:f>
              <c:strCache>
                <c:ptCount val="1"/>
                <c:pt idx="0">
                  <c:v>Negative</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MENA'!$A$5:$A$16</c:f>
              <c:strCache>
                <c:ptCount val="11"/>
                <c:pt idx="0">
                  <c:v>Yemen</c:v>
                </c:pt>
                <c:pt idx="1">
                  <c:v>Qatar</c:v>
                </c:pt>
                <c:pt idx="2">
                  <c:v>Iraq</c:v>
                </c:pt>
                <c:pt idx="3">
                  <c:v>Palestine</c:v>
                </c:pt>
                <c:pt idx="4">
                  <c:v>Algeria</c:v>
                </c:pt>
                <c:pt idx="5">
                  <c:v>Tunisia</c:v>
                </c:pt>
                <c:pt idx="6">
                  <c:v>Lebanon</c:v>
                </c:pt>
                <c:pt idx="7">
                  <c:v>Saudi Arabia</c:v>
                </c:pt>
                <c:pt idx="8">
                  <c:v>Morocco</c:v>
                </c:pt>
                <c:pt idx="9">
                  <c:v>Egypt</c:v>
                </c:pt>
                <c:pt idx="10">
                  <c:v>Jordan</c:v>
                </c:pt>
              </c:strCache>
            </c:strRef>
          </c:cat>
          <c:val>
            <c:numRef>
              <c:f>'Chart MENA'!$D$5:$D$16</c:f>
              <c:numCache>
                <c:formatCode>General</c:formatCode>
                <c:ptCount val="11"/>
                <c:pt idx="5">
                  <c:v>16.495412844036696</c:v>
                </c:pt>
                <c:pt idx="8">
                  <c:v>46.779816513761467</c:v>
                </c:pt>
                <c:pt idx="10">
                  <c:v>59.935779816513758</c:v>
                </c:pt>
              </c:numCache>
            </c:numRef>
          </c:val>
          <c:extLst>
            <c:ext xmlns:c16="http://schemas.microsoft.com/office/drawing/2014/chart" uri="{C3380CC4-5D6E-409C-BE32-E72D297353CC}">
              <c16:uniqueId val="{00000002-0010-47AC-9B11-60EED093C817}"/>
            </c:ext>
          </c:extLst>
        </c:ser>
        <c:ser>
          <c:idx val="3"/>
          <c:order val="3"/>
          <c:tx>
            <c:strRef>
              <c:f>'Chart MENA'!$E$3:$E$4</c:f>
              <c:strCache>
                <c:ptCount val="1"/>
                <c:pt idx="0">
                  <c:v>Positive</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MENA'!$A$5:$A$16</c:f>
              <c:strCache>
                <c:ptCount val="11"/>
                <c:pt idx="0">
                  <c:v>Yemen</c:v>
                </c:pt>
                <c:pt idx="1">
                  <c:v>Qatar</c:v>
                </c:pt>
                <c:pt idx="2">
                  <c:v>Iraq</c:v>
                </c:pt>
                <c:pt idx="3">
                  <c:v>Palestine</c:v>
                </c:pt>
                <c:pt idx="4">
                  <c:v>Algeria</c:v>
                </c:pt>
                <c:pt idx="5">
                  <c:v>Tunisia</c:v>
                </c:pt>
                <c:pt idx="6">
                  <c:v>Lebanon</c:v>
                </c:pt>
                <c:pt idx="7">
                  <c:v>Saudi Arabia</c:v>
                </c:pt>
                <c:pt idx="8">
                  <c:v>Morocco</c:v>
                </c:pt>
                <c:pt idx="9">
                  <c:v>Egypt</c:v>
                </c:pt>
                <c:pt idx="10">
                  <c:v>Jordan</c:v>
                </c:pt>
              </c:strCache>
            </c:strRef>
          </c:cat>
          <c:val>
            <c:numRef>
              <c:f>'Chart MENA'!$E$5:$E$16</c:f>
              <c:numCache>
                <c:formatCode>General</c:formatCode>
                <c:ptCount val="11"/>
                <c:pt idx="2">
                  <c:v>7.9541284403669721</c:v>
                </c:pt>
                <c:pt idx="4">
                  <c:v>14.678899082568808</c:v>
                </c:pt>
                <c:pt idx="6">
                  <c:v>17.110091743119266</c:v>
                </c:pt>
                <c:pt idx="7">
                  <c:v>25.688073394495412</c:v>
                </c:pt>
                <c:pt idx="9">
                  <c:v>49.201834862385319</c:v>
                </c:pt>
              </c:numCache>
            </c:numRef>
          </c:val>
          <c:extLst>
            <c:ext xmlns:c16="http://schemas.microsoft.com/office/drawing/2014/chart" uri="{C3380CC4-5D6E-409C-BE32-E72D297353CC}">
              <c16:uniqueId val="{00000003-0010-47AC-9B11-60EED093C817}"/>
            </c:ext>
          </c:extLst>
        </c:ser>
        <c:dLbls>
          <c:showLegendKey val="0"/>
          <c:showVal val="0"/>
          <c:showCatName val="0"/>
          <c:showSerName val="0"/>
          <c:showPercent val="0"/>
          <c:showBubbleSize val="0"/>
        </c:dLbls>
        <c:gapWidth val="100"/>
        <c:overlap val="100"/>
        <c:axId val="1017998640"/>
        <c:axId val="1018000560"/>
      </c:barChart>
      <c:catAx>
        <c:axId val="1017998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018000560"/>
        <c:crosses val="autoZero"/>
        <c:auto val="1"/>
        <c:lblAlgn val="ctr"/>
        <c:lblOffset val="100"/>
        <c:noMultiLvlLbl val="0"/>
      </c:catAx>
      <c:valAx>
        <c:axId val="10180005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0179986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5E_10BD12AA.xml><?xml version="1.0" encoding="utf-8"?>
<p188:cmLst xmlns:a="http://schemas.openxmlformats.org/drawingml/2006/main" xmlns:r="http://schemas.openxmlformats.org/officeDocument/2006/relationships" xmlns:p188="http://schemas.microsoft.com/office/powerpoint/2018/8/main">
  <p188:cm id="{33022C75-3BE6-4F62-8283-4E1F4241DCB4}" authorId="{687CB67B-62E5-3701-8899-2A0E8F614B3C}" status="resolved" created="2024-04-22T19:38:14.123" complete="100000">
    <ac:deMkLst xmlns:ac="http://schemas.microsoft.com/office/drawing/2013/main/command">
      <pc:docMk xmlns:pc="http://schemas.microsoft.com/office/powerpoint/2013/main/command"/>
      <pc:sldMk xmlns:pc="http://schemas.microsoft.com/office/powerpoint/2013/main/command" cId="280826538" sldId="350"/>
      <ac:spMk id="15" creationId="{AC644EF7-D2B4-4A49-8E6A-1446826BE791}"/>
    </ac:deMkLst>
    <p188:txBody>
      <a:bodyPr/>
      <a:lstStyle/>
      <a:p>
        <a:r>
          <a:rPr lang="en-US"/>
          <a:t>For 120 countries from 2021, Western Europe had biggest jump (3.68), followed by SSA (+3.08). Followed distantly by EECA (+0.44) and MENA (+0.24).</a:t>
        </a:r>
      </a:p>
    </p188:txBody>
  </p188:cm>
</p188:cmLst>
</file>

<file path=ppt/comments/modernComment_165_5082C3F4.xml><?xml version="1.0" encoding="utf-8"?>
<p188:cmLst xmlns:a="http://schemas.openxmlformats.org/drawingml/2006/main" xmlns:r="http://schemas.openxmlformats.org/officeDocument/2006/relationships" xmlns:p188="http://schemas.microsoft.com/office/powerpoint/2018/8/main">
  <p188:cm id="{24D5D0AC-653E-45AB-92FE-FC6315ABB27D}" authorId="{687CB67B-62E5-3701-8899-2A0E8F614B3C}" created="2024-04-22T20:10:38.945">
    <ac:deMkLst xmlns:ac="http://schemas.microsoft.com/office/drawing/2013/main/command">
      <pc:docMk xmlns:pc="http://schemas.microsoft.com/office/powerpoint/2013/main/command"/>
      <pc:sldMk xmlns:pc="http://schemas.microsoft.com/office/powerpoint/2013/main/command" cId="1350747124" sldId="357"/>
      <ac:spMk id="6" creationId="{C142D57D-DFBC-6AAC-D466-DD3623795849}"/>
    </ac:deMkLst>
    <p188:txBody>
      <a:bodyPr/>
      <a:lstStyle/>
      <a:p>
        <a:r>
          <a:rPr lang="en-US"/>
          <a:t>It's 28% -- is that close enough to a third?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7C7A70-F249-6E4B-A951-5753A70E8B7E}" type="datetimeFigureOut">
              <a:rPr lang="en-US" smtClean="0"/>
              <a:t>5/29/2024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BC45B7-3421-FC43-A22E-EEE00AB249D1}" type="slidenum">
              <a:rPr lang="en-US" smtClean="0"/>
              <a:t>‹Nº›</a:t>
            </a:fld>
            <a:endParaRPr lang="en-US"/>
          </a:p>
        </p:txBody>
      </p:sp>
    </p:spTree>
    <p:extLst>
      <p:ext uri="{BB962C8B-B14F-4D97-AF65-F5344CB8AC3E}">
        <p14:creationId xmlns:p14="http://schemas.microsoft.com/office/powerpoint/2010/main" val="3537338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e-DE" b="1" dirty="0">
                <a:highlight>
                  <a:srgbClr val="FFFF00"/>
                </a:highlight>
              </a:rPr>
              <a:t>Let me give you a quick refresher on the OBS:</a:t>
            </a:r>
          </a:p>
          <a:p>
            <a:pPr algn="ctr"/>
            <a:endParaRPr lang="de-DE" dirty="0"/>
          </a:p>
          <a:p>
            <a:pPr marL="285750" indent="-285750" fontAlgn="base">
              <a:buFont typeface="Arial" panose="020B0604020202020204" pitchFamily="34" charset="0"/>
              <a:buChar char="•"/>
            </a:pPr>
            <a:r>
              <a:rPr lang="en-US" sz="1200" b="1" dirty="0">
                <a:solidFill>
                  <a:schemeClr val="accent1">
                    <a:lumMod val="50000"/>
                  </a:schemeClr>
                </a:solidFill>
                <a:latin typeface="+mn-lt"/>
              </a:rPr>
              <a:t>World’s only comparable and independent measure of budget transparency, participation, and oversight</a:t>
            </a:r>
          </a:p>
          <a:p>
            <a:pPr marL="285750" indent="-285750" fontAlgn="base">
              <a:buFont typeface="Arial" panose="020B0604020202020204" pitchFamily="34" charset="0"/>
              <a:buChar char="•"/>
            </a:pPr>
            <a:r>
              <a:rPr lang="en-US" sz="1200" b="1" dirty="0">
                <a:solidFill>
                  <a:schemeClr val="accent1">
                    <a:lumMod val="50000"/>
                  </a:schemeClr>
                </a:solidFill>
                <a:latin typeface="+mn-lt"/>
              </a:rPr>
              <a:t>Covers 125 countries in the latest published edition</a:t>
            </a:r>
          </a:p>
          <a:p>
            <a:pPr marL="285750" indent="-285750" fontAlgn="base">
              <a:buFont typeface="Arial" panose="020B0604020202020204" pitchFamily="34" charset="0"/>
              <a:buChar char="•"/>
            </a:pPr>
            <a:r>
              <a:rPr lang="en-US" sz="1200" b="1" dirty="0">
                <a:solidFill>
                  <a:schemeClr val="accent1">
                    <a:lumMod val="50000"/>
                  </a:schemeClr>
                </a:solidFill>
                <a:latin typeface="+mn-lt"/>
              </a:rPr>
              <a:t>Powerful tool that can be used to inform budget analysis and advocacy</a:t>
            </a:r>
          </a:p>
          <a:p>
            <a:pPr marL="285750" indent="-285750" fontAlgn="base">
              <a:buFont typeface="Arial" panose="020B0604020202020204" pitchFamily="34" charset="0"/>
              <a:buChar char="•"/>
            </a:pPr>
            <a:r>
              <a:rPr lang="en-US" sz="1200" b="1" dirty="0">
                <a:solidFill>
                  <a:schemeClr val="accent1">
                    <a:lumMod val="50000"/>
                  </a:schemeClr>
                </a:solidFill>
                <a:latin typeface="+mn-lt"/>
              </a:rPr>
              <a:t>Evidence-based - Rigorous and objective – consistency checks applied across all countries </a:t>
            </a:r>
          </a:p>
          <a:p>
            <a:pPr marL="285750" indent="-285750" fontAlgn="base">
              <a:buFont typeface="Arial" panose="020B0604020202020204" pitchFamily="34" charset="0"/>
              <a:buChar char="•"/>
            </a:pPr>
            <a:r>
              <a:rPr lang="en-US" sz="1200" b="1" dirty="0">
                <a:solidFill>
                  <a:schemeClr val="accent1">
                    <a:lumMod val="50000"/>
                  </a:schemeClr>
                </a:solidFill>
                <a:latin typeface="+mn-lt"/>
              </a:rPr>
              <a:t>Research usually conducted by local civil society researchers</a:t>
            </a:r>
          </a:p>
          <a:p>
            <a:pPr marL="285750" indent="-285750" fontAlgn="base">
              <a:buFont typeface="Arial" panose="020B0604020202020204" pitchFamily="34" charset="0"/>
              <a:buChar char="•"/>
            </a:pPr>
            <a:r>
              <a:rPr lang="en-US" sz="1200" b="1" dirty="0">
                <a:solidFill>
                  <a:schemeClr val="accent1">
                    <a:lumMod val="50000"/>
                  </a:schemeClr>
                </a:solidFill>
                <a:latin typeface="+mn-lt"/>
              </a:rPr>
              <a:t>Questionnaires are peer reviewed by anonymous independent experts</a:t>
            </a:r>
          </a:p>
          <a:p>
            <a:pPr marL="285750" indent="-285750" fontAlgn="base">
              <a:buFont typeface="Arial" panose="020B0604020202020204" pitchFamily="34" charset="0"/>
              <a:buChar char="•"/>
            </a:pPr>
            <a:r>
              <a:rPr lang="en-US" sz="1200" b="1" dirty="0">
                <a:solidFill>
                  <a:schemeClr val="accent1">
                    <a:lumMod val="50000"/>
                  </a:schemeClr>
                </a:solidFill>
                <a:latin typeface="+mn-lt"/>
              </a:rPr>
              <a:t>Governments are invited to comment on the draft results</a:t>
            </a:r>
          </a:p>
          <a:p>
            <a:pPr marL="285750" indent="-285750" fontAlgn="base">
              <a:buFont typeface="Arial" panose="020B0604020202020204" pitchFamily="34" charset="0"/>
              <a:buChar char="•"/>
            </a:pPr>
            <a:r>
              <a:rPr lang="en-US" sz="1200" b="1" dirty="0">
                <a:solidFill>
                  <a:schemeClr val="accent1">
                    <a:lumMod val="50000"/>
                  </a:schemeClr>
                </a:solidFill>
                <a:latin typeface="+mn-lt"/>
              </a:rPr>
              <a:t>Cutoff date for all countries included in the OBS 2023 was December 31, 2022</a:t>
            </a:r>
          </a:p>
          <a:p>
            <a:pPr marL="285750" indent="-285750" fontAlgn="base">
              <a:buFont typeface="Arial" panose="020B0604020202020204" pitchFamily="34" charset="0"/>
              <a:buChar char="•"/>
            </a:pPr>
            <a:r>
              <a:rPr lang="en-US" sz="1200" b="1" dirty="0">
                <a:solidFill>
                  <a:schemeClr val="accent1">
                    <a:lumMod val="50000"/>
                  </a:schemeClr>
                </a:solidFill>
                <a:latin typeface="+mn-lt"/>
              </a:rPr>
              <a:t>145 scored questions </a:t>
            </a:r>
            <a:r>
              <a:rPr lang="en-US" sz="1200" b="0" i="0" dirty="0">
                <a:solidFill>
                  <a:srgbClr val="222222"/>
                </a:solidFill>
                <a:effectLst/>
                <a:latin typeface="Calibri" panose="020F0502020204030204" pitchFamily="34" charset="0"/>
                <a:cs typeface="Calibri" panose="020F0502020204030204" pitchFamily="34" charset="0"/>
                <a:sym typeface="Wingdings" panose="05000000000000000000" pitchFamily="2" charset="2"/>
              </a:rPr>
              <a:t></a:t>
            </a:r>
            <a:r>
              <a:rPr lang="en-US" sz="1200" b="1" dirty="0">
                <a:solidFill>
                  <a:schemeClr val="accent1">
                    <a:lumMod val="50000"/>
                  </a:schemeClr>
                </a:solidFill>
                <a:latin typeface="+mn-lt"/>
              </a:rPr>
              <a:t> 109 on public availability and comprehensiveness of budget information, 18 on public participation in the budget process, and 18 on the role of the legislature and the supreme audit institution.</a:t>
            </a:r>
          </a:p>
          <a:p>
            <a:pPr marL="285750" indent="-285750" fontAlgn="base">
              <a:buFont typeface="Arial" panose="020B0604020202020204" pitchFamily="34" charset="0"/>
              <a:buChar char="•"/>
            </a:pPr>
            <a:r>
              <a:rPr lang="en-US" sz="1200" b="1" dirty="0">
                <a:solidFill>
                  <a:schemeClr val="accent1">
                    <a:lumMod val="50000"/>
                  </a:schemeClr>
                </a:solidFill>
                <a:latin typeface="+mn-lt"/>
              </a:rPr>
              <a:t>83 unscored questions complete the research by providing background information on key budget documents and explore different characteristics of a country’s public finance management.</a:t>
            </a:r>
          </a:p>
          <a:p>
            <a:pPr algn="ctr"/>
            <a:endParaRPr lang="de-DE" dirty="0"/>
          </a:p>
        </p:txBody>
      </p:sp>
      <p:sp>
        <p:nvSpPr>
          <p:cNvPr id="4" name="Slide Number Placeholder 3"/>
          <p:cNvSpPr>
            <a:spLocks noGrp="1"/>
          </p:cNvSpPr>
          <p:nvPr>
            <p:ph type="sldNum" sz="quarter" idx="5"/>
          </p:nvPr>
        </p:nvSpPr>
        <p:spPr/>
        <p:txBody>
          <a:bodyPr/>
          <a:lstStyle/>
          <a:p>
            <a:fld id="{B1BC45B7-3421-FC43-A22E-EEE00AB249D1}" type="slidenum">
              <a:rPr lang="en-US" smtClean="0"/>
              <a:t>2</a:t>
            </a:fld>
            <a:endParaRPr lang="en-US"/>
          </a:p>
        </p:txBody>
      </p:sp>
    </p:spTree>
    <p:extLst>
      <p:ext uri="{BB962C8B-B14F-4D97-AF65-F5344CB8AC3E}">
        <p14:creationId xmlns:p14="http://schemas.microsoft.com/office/powerpoint/2010/main" val="541054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5"/>
          </p:nvPr>
        </p:nvSpPr>
        <p:spPr/>
        <p:txBody>
          <a:bodyPr/>
          <a:lstStyle/>
          <a:p>
            <a:fld id="{B1BC45B7-3421-FC43-A22E-EEE00AB249D1}" type="slidenum">
              <a:rPr lang="en-US" smtClean="0"/>
              <a:t>14</a:t>
            </a:fld>
            <a:endParaRPr lang="en-US"/>
          </a:p>
        </p:txBody>
      </p:sp>
    </p:spTree>
    <p:extLst>
      <p:ext uri="{BB962C8B-B14F-4D97-AF65-F5344CB8AC3E}">
        <p14:creationId xmlns:p14="http://schemas.microsoft.com/office/powerpoint/2010/main" val="886744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1BC45B7-3421-FC43-A22E-EEE00AB249D1}" type="slidenum">
              <a:rPr lang="en-US" smtClean="0"/>
              <a:t>15</a:t>
            </a:fld>
            <a:endParaRPr lang="en-US"/>
          </a:p>
        </p:txBody>
      </p:sp>
    </p:spTree>
    <p:extLst>
      <p:ext uri="{BB962C8B-B14F-4D97-AF65-F5344CB8AC3E}">
        <p14:creationId xmlns:p14="http://schemas.microsoft.com/office/powerpoint/2010/main" val="1437201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5"/>
          </p:nvPr>
        </p:nvSpPr>
        <p:spPr/>
        <p:txBody>
          <a:bodyPr/>
          <a:lstStyle/>
          <a:p>
            <a:fld id="{B1BC45B7-3421-FC43-A22E-EEE00AB249D1}" type="slidenum">
              <a:rPr lang="en-US" smtClean="0"/>
              <a:t>16</a:t>
            </a:fld>
            <a:endParaRPr lang="en-US"/>
          </a:p>
        </p:txBody>
      </p:sp>
    </p:spTree>
    <p:extLst>
      <p:ext uri="{BB962C8B-B14F-4D97-AF65-F5344CB8AC3E}">
        <p14:creationId xmlns:p14="http://schemas.microsoft.com/office/powerpoint/2010/main" val="1319082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1BC45B7-3421-FC43-A22E-EEE00AB249D1}" type="slidenum">
              <a:rPr lang="en-US" smtClean="0"/>
              <a:t>17</a:t>
            </a:fld>
            <a:endParaRPr lang="en-US"/>
          </a:p>
        </p:txBody>
      </p:sp>
    </p:spTree>
    <p:extLst>
      <p:ext uri="{BB962C8B-B14F-4D97-AF65-F5344CB8AC3E}">
        <p14:creationId xmlns:p14="http://schemas.microsoft.com/office/powerpoint/2010/main" val="512845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fontAlgn="base"/>
            <a:r>
              <a:rPr lang="en-US" sz="1800" b="1" i="0">
                <a:solidFill>
                  <a:srgbClr val="000000"/>
                </a:solidFill>
                <a:effectLst/>
                <a:latin typeface="Calibri" panose="020F0502020204030204" pitchFamily="34" charset="0"/>
              </a:rPr>
              <a:t>Conclusion</a:t>
            </a:r>
            <a:r>
              <a:rPr lang="en-US" sz="1800" b="0" i="0">
                <a:solidFill>
                  <a:srgbClr val="000000"/>
                </a:solidFill>
                <a:effectLst/>
                <a:latin typeface="Calibri" panose="020F0502020204030204" pitchFamily="34" charset="0"/>
              </a:rPr>
              <a:t> </a:t>
            </a:r>
          </a:p>
          <a:p>
            <a:pPr algn="l" rtl="0" fontAlgn="base"/>
            <a:endParaRPr lang="en-US"/>
          </a:p>
        </p:txBody>
      </p:sp>
      <p:sp>
        <p:nvSpPr>
          <p:cNvPr id="4" name="Marcador de número de diapositiva 3"/>
          <p:cNvSpPr>
            <a:spLocks noGrp="1"/>
          </p:cNvSpPr>
          <p:nvPr>
            <p:ph type="sldNum" sz="quarter" idx="5"/>
          </p:nvPr>
        </p:nvSpPr>
        <p:spPr/>
        <p:txBody>
          <a:bodyPr/>
          <a:lstStyle/>
          <a:p>
            <a:fld id="{B1BC45B7-3421-FC43-A22E-EEE00AB249D1}" type="slidenum">
              <a:rPr lang="en-US" smtClean="0"/>
              <a:t>18</a:t>
            </a:fld>
            <a:endParaRPr lang="en-US"/>
          </a:p>
        </p:txBody>
      </p:sp>
    </p:spTree>
    <p:extLst>
      <p:ext uri="{BB962C8B-B14F-4D97-AF65-F5344CB8AC3E}">
        <p14:creationId xmlns:p14="http://schemas.microsoft.com/office/powerpoint/2010/main" val="1542137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buFont typeface="+mj-lt"/>
              <a:buNone/>
            </a:pPr>
            <a:r>
              <a:rPr lang="en-US" sz="4000" b="1" i="1" dirty="0">
                <a:solidFill>
                  <a:srgbClr val="FFFFFF"/>
                </a:solidFill>
                <a:effectLst/>
                <a:highlight>
                  <a:srgbClr val="117A88"/>
                </a:highlight>
                <a:latin typeface="adelle-sans"/>
              </a:rPr>
              <a:t>There are many ways you can contribute to making budget transparency and accountability the norm in all countries. To start, join us in urging your government to take the following steps.</a:t>
            </a:r>
            <a:endParaRPr lang="en-US" sz="2800" b="1" i="1" u="sng" dirty="0">
              <a:effectLst/>
            </a:endParaRPr>
          </a:p>
          <a:p>
            <a:pPr rtl="0">
              <a:buFont typeface="+mj-lt"/>
              <a:buAutoNum type="arabicPeriod"/>
            </a:pPr>
            <a:endParaRPr lang="en-US" sz="2800" u="sng" dirty="0">
              <a:effectLst/>
            </a:endParaRPr>
          </a:p>
          <a:p>
            <a:pPr rtl="0">
              <a:buFont typeface="+mj-lt"/>
              <a:buAutoNum type="arabicPeriod"/>
            </a:pPr>
            <a:r>
              <a:rPr lang="en-US" sz="2800" b="1" u="sng" dirty="0">
                <a:effectLst/>
              </a:rPr>
              <a:t>Inclusive participation</a:t>
            </a:r>
            <a:r>
              <a:rPr lang="en-US" sz="2800" b="1" dirty="0">
                <a:effectLst/>
              </a:rPr>
              <a:t> </a:t>
            </a:r>
            <a:r>
              <a:rPr lang="en-US" sz="2800" dirty="0">
                <a:effectLst/>
              </a:rPr>
              <a:t>– expand spaces in the budget process and at all levels to be more inclusive of communities who are marginalized. There should be meaningful and inclusive public participation, with at least one opportunity for the public to engage with each of the executive, legislature, and supreme audit </a:t>
            </a:r>
            <a:r>
              <a:rPr lang="en-US" sz="2800" dirty="0">
                <a:effectLst/>
                <a:highlight>
                  <a:srgbClr val="C7D4E8"/>
                </a:highlight>
              </a:rPr>
              <a:t>institution</a:t>
            </a:r>
            <a:r>
              <a:rPr lang="en-US" sz="2800" dirty="0">
                <a:effectLst/>
              </a:rPr>
              <a:t>.  </a:t>
            </a:r>
          </a:p>
          <a:p>
            <a:pPr rtl="0"/>
            <a:r>
              <a:rPr lang="en-US" sz="2800" dirty="0">
                <a:effectLst/>
              </a:rPr>
              <a:t> </a:t>
            </a:r>
          </a:p>
          <a:p>
            <a:pPr rtl="0">
              <a:buFont typeface="+mj-lt"/>
              <a:buAutoNum type="arabicPeriod" startAt="2"/>
            </a:pPr>
            <a:r>
              <a:rPr lang="en-US" sz="2800" b="1" u="sng" dirty="0">
                <a:effectLst/>
              </a:rPr>
              <a:t>Meaningful information</a:t>
            </a:r>
            <a:r>
              <a:rPr lang="en-US" sz="2800" b="1" dirty="0">
                <a:effectLst/>
              </a:rPr>
              <a:t> </a:t>
            </a:r>
            <a:r>
              <a:rPr lang="en-US" sz="2800" dirty="0">
                <a:effectLst/>
              </a:rPr>
              <a:t>– publish timely and accessible budget information and use government and people-generated data and narratives to collectively understand and address problems. Governments should publish key budget documents, focusing on relevant and useful information that communities need, such as information on service </a:t>
            </a:r>
            <a:r>
              <a:rPr lang="en-US" sz="2800" dirty="0">
                <a:effectLst/>
                <a:highlight>
                  <a:srgbClr val="C7D4E8"/>
                </a:highlight>
              </a:rPr>
              <a:t>delivery</a:t>
            </a:r>
            <a:r>
              <a:rPr lang="en-US" sz="2800" dirty="0">
                <a:effectLst/>
              </a:rPr>
              <a:t> and debt burdens.   </a:t>
            </a:r>
            <a:br>
              <a:rPr lang="en-US" sz="2800" dirty="0">
                <a:effectLst/>
              </a:rPr>
            </a:br>
            <a:r>
              <a:rPr lang="en-US" sz="2800" dirty="0">
                <a:effectLst/>
              </a:rPr>
              <a:t> </a:t>
            </a:r>
          </a:p>
          <a:p>
            <a:pPr rtl="0">
              <a:buFont typeface="+mj-lt"/>
              <a:buAutoNum type="arabicPeriod" startAt="2"/>
            </a:pPr>
            <a:r>
              <a:rPr lang="en-US" sz="2800" b="1" u="sng" dirty="0">
                <a:effectLst/>
              </a:rPr>
              <a:t>Stronger collective oversight</a:t>
            </a:r>
            <a:r>
              <a:rPr lang="en-US" sz="2800" b="1" dirty="0">
                <a:effectLst/>
              </a:rPr>
              <a:t> </a:t>
            </a:r>
            <a:r>
              <a:rPr lang="en-US" sz="2800" dirty="0">
                <a:effectLst/>
              </a:rPr>
              <a:t>– ensure budget promises are met. Effective and empowered oversight is critical to monitor and improve equity and accountability in the raising and spending of public resources.  It depends on careful documentation of budget planning and execution, strengthening legislative oversight capacity and the external audit process, collecting and using community feedback, and active government follow-up.   </a:t>
            </a:r>
            <a:br>
              <a:rPr lang="en-US" sz="2800" dirty="0">
                <a:effectLst/>
              </a:rPr>
            </a:br>
            <a:r>
              <a:rPr lang="en-US" sz="2800" dirty="0">
                <a:effectLst/>
              </a:rPr>
              <a:t> </a:t>
            </a:r>
          </a:p>
          <a:p>
            <a:pPr rtl="0">
              <a:buFont typeface="+mj-lt"/>
              <a:buAutoNum type="arabicPeriod" startAt="2"/>
            </a:pPr>
            <a:r>
              <a:rPr lang="en-US" sz="2800" b="1" u="sng" dirty="0">
                <a:effectLst/>
              </a:rPr>
              <a:t>Sustain reforms</a:t>
            </a:r>
            <a:r>
              <a:rPr lang="en-US" sz="2800" b="1" dirty="0">
                <a:effectLst/>
              </a:rPr>
              <a:t> </a:t>
            </a:r>
            <a:r>
              <a:rPr lang="en-US" sz="2800" dirty="0">
                <a:effectLst/>
              </a:rPr>
              <a:t>– governments must do more to sustain improvements for greater equity and effectiveness of public resources in the long term.  Enshrine open and inclusive budgeting in law, regulations, and practice, and invest in capacities to ensure that budget promises deliver.  </a:t>
            </a:r>
          </a:p>
          <a:p>
            <a:pPr algn="l" rtl="0" fontAlgn="base"/>
            <a:endParaRPr lang="en-US" dirty="0"/>
          </a:p>
        </p:txBody>
      </p:sp>
      <p:sp>
        <p:nvSpPr>
          <p:cNvPr id="4" name="Marcador de número de diapositiva 3"/>
          <p:cNvSpPr>
            <a:spLocks noGrp="1"/>
          </p:cNvSpPr>
          <p:nvPr>
            <p:ph type="sldNum" sz="quarter" idx="5"/>
          </p:nvPr>
        </p:nvSpPr>
        <p:spPr/>
        <p:txBody>
          <a:bodyPr/>
          <a:lstStyle/>
          <a:p>
            <a:fld id="{B1BC45B7-3421-FC43-A22E-EEE00AB249D1}" type="slidenum">
              <a:rPr lang="en-US" smtClean="0"/>
              <a:t>19</a:t>
            </a:fld>
            <a:endParaRPr lang="en-US"/>
          </a:p>
        </p:txBody>
      </p:sp>
    </p:spTree>
    <p:extLst>
      <p:ext uri="{BB962C8B-B14F-4D97-AF65-F5344CB8AC3E}">
        <p14:creationId xmlns:p14="http://schemas.microsoft.com/office/powerpoint/2010/main" val="1159864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fontAlgn="base"/>
            <a:r>
              <a:rPr lang="en-US" sz="1800" b="1" i="0">
                <a:solidFill>
                  <a:srgbClr val="000000"/>
                </a:solidFill>
                <a:effectLst/>
                <a:latin typeface="Calibri" panose="020F0502020204030204" pitchFamily="34" charset="0"/>
              </a:rPr>
              <a:t>Key Finding 1:</a:t>
            </a:r>
            <a:r>
              <a:rPr lang="en-US" sz="1800" b="0" i="0">
                <a:solidFill>
                  <a:srgbClr val="000000"/>
                </a:solidFill>
                <a:effectLst/>
                <a:latin typeface="Calibri" panose="020F0502020204030204" pitchFamily="34" charset="0"/>
              </a:rPr>
              <a:t> </a:t>
            </a:r>
          </a:p>
          <a:p>
            <a:pPr algn="l" rtl="0" fontAlgn="base"/>
            <a:endParaRPr lang="en-US" sz="1800" b="0" i="0">
              <a:solidFill>
                <a:srgbClr val="000000"/>
              </a:solidFill>
              <a:effectLst/>
              <a:latin typeface="Calibri" panose="020F0502020204030204" pitchFamily="34" charset="0"/>
            </a:endParaRPr>
          </a:p>
          <a:p>
            <a:pPr algn="l" rtl="0" fontAlgn="base"/>
            <a:r>
              <a:rPr lang="en-US" sz="1800" b="0" i="0">
                <a:solidFill>
                  <a:srgbClr val="000000"/>
                </a:solidFill>
                <a:effectLst/>
                <a:highlight>
                  <a:srgbClr val="FFFFFF"/>
                </a:highlight>
                <a:latin typeface="Arial" panose="020B0604020202020204" pitchFamily="34" charset="0"/>
              </a:rPr>
              <a:t>This can help restore the public’s trust in government’s ability to deliver economic dividends and improvements in people’s lives. A more open national budget process can provide a springboard for greater accountability and open the doors to more meaningful engagement between government at all levels and everyday people.   </a:t>
            </a:r>
            <a:endParaRPr lang="en-US" b="0" i="0">
              <a:solidFill>
                <a:srgbClr val="000000"/>
              </a:solidFill>
              <a:effectLst/>
              <a:latin typeface="Segoe UI" panose="020B0502040204020203" pitchFamily="34" charset="0"/>
            </a:endParaRPr>
          </a:p>
        </p:txBody>
      </p:sp>
      <p:sp>
        <p:nvSpPr>
          <p:cNvPr id="4" name="Marcador de número de diapositiva 3"/>
          <p:cNvSpPr>
            <a:spLocks noGrp="1"/>
          </p:cNvSpPr>
          <p:nvPr>
            <p:ph type="sldNum" sz="quarter" idx="5"/>
          </p:nvPr>
        </p:nvSpPr>
        <p:spPr/>
        <p:txBody>
          <a:bodyPr/>
          <a:lstStyle/>
          <a:p>
            <a:fld id="{B1BC45B7-3421-FC43-A22E-EEE00AB249D1}" type="slidenum">
              <a:rPr lang="en-US" smtClean="0"/>
              <a:t>3</a:t>
            </a:fld>
            <a:endParaRPr lang="en-US"/>
          </a:p>
        </p:txBody>
      </p:sp>
    </p:spTree>
    <p:extLst>
      <p:ext uri="{BB962C8B-B14F-4D97-AF65-F5344CB8AC3E}">
        <p14:creationId xmlns:p14="http://schemas.microsoft.com/office/powerpoint/2010/main" val="4121873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5"/>
          </p:nvPr>
        </p:nvSpPr>
        <p:spPr/>
        <p:txBody>
          <a:bodyPr/>
          <a:lstStyle/>
          <a:p>
            <a:fld id="{B1BC45B7-3421-FC43-A22E-EEE00AB249D1}" type="slidenum">
              <a:rPr lang="en-US" smtClean="0"/>
              <a:t>4</a:t>
            </a:fld>
            <a:endParaRPr lang="en-US"/>
          </a:p>
        </p:txBody>
      </p:sp>
    </p:spTree>
    <p:extLst>
      <p:ext uri="{BB962C8B-B14F-4D97-AF65-F5344CB8AC3E}">
        <p14:creationId xmlns:p14="http://schemas.microsoft.com/office/powerpoint/2010/main" val="2555408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fontAlgn="base"/>
            <a:r>
              <a:rPr lang="en-US" sz="1800" b="1" i="0">
                <a:solidFill>
                  <a:srgbClr val="000000"/>
                </a:solidFill>
                <a:effectLst/>
                <a:latin typeface="Calibri" panose="020F0502020204030204" pitchFamily="34" charset="0"/>
              </a:rPr>
              <a:t>Key Finding 2:</a:t>
            </a:r>
            <a:r>
              <a:rPr lang="en-US" sz="1800" b="0" i="0">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endParaRPr lang="en-US"/>
          </a:p>
        </p:txBody>
      </p:sp>
      <p:sp>
        <p:nvSpPr>
          <p:cNvPr id="4" name="Marcador de número de diapositiva 3"/>
          <p:cNvSpPr>
            <a:spLocks noGrp="1"/>
          </p:cNvSpPr>
          <p:nvPr>
            <p:ph type="sldNum" sz="quarter" idx="5"/>
          </p:nvPr>
        </p:nvSpPr>
        <p:spPr/>
        <p:txBody>
          <a:bodyPr/>
          <a:lstStyle/>
          <a:p>
            <a:fld id="{B1BC45B7-3421-FC43-A22E-EEE00AB249D1}" type="slidenum">
              <a:rPr lang="en-US" smtClean="0"/>
              <a:t>5</a:t>
            </a:fld>
            <a:endParaRPr lang="en-US"/>
          </a:p>
        </p:txBody>
      </p:sp>
    </p:spTree>
    <p:extLst>
      <p:ext uri="{BB962C8B-B14F-4D97-AF65-F5344CB8AC3E}">
        <p14:creationId xmlns:p14="http://schemas.microsoft.com/office/powerpoint/2010/main" val="1829003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fontAlgn="base"/>
            <a:r>
              <a:rPr lang="en-US" sz="1800" b="1" i="0">
                <a:solidFill>
                  <a:srgbClr val="000000"/>
                </a:solidFill>
                <a:effectLst/>
                <a:latin typeface="Calibri" panose="020F0502020204030204" pitchFamily="34" charset="0"/>
              </a:rPr>
              <a:t>Key Finding 2: </a:t>
            </a:r>
            <a:r>
              <a:rPr lang="en-US" sz="1800" b="0" i="0">
                <a:solidFill>
                  <a:srgbClr val="000000"/>
                </a:solidFill>
                <a:effectLst/>
                <a:latin typeface="Calibri" panose="020F0502020204030204" pitchFamily="34" charset="0"/>
              </a:rPr>
              <a:t>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highlight>
                  <a:srgbClr val="FFFFFF"/>
                </a:highlight>
                <a:latin typeface="Arial" panose="020B0604020202020204" pitchFamily="34" charset="0"/>
              </a:rPr>
              <a:t>Citizen budgets are a great way to produce a more accessible version of the budget that everyday people can engage with. In-year reports are a perfect moment and opportunity to assess whether countries are underspending or overspending compared to their initial budgets on social programs and other sectors that are important to communities. The decline in both of these practices is important given the critical role these two documents can play in promoting meaningful public engagement in the budget process. </a:t>
            </a:r>
          </a:p>
        </p:txBody>
      </p:sp>
      <p:sp>
        <p:nvSpPr>
          <p:cNvPr id="4" name="Marcador de número de diapositiva 3"/>
          <p:cNvSpPr>
            <a:spLocks noGrp="1"/>
          </p:cNvSpPr>
          <p:nvPr>
            <p:ph type="sldNum" sz="quarter" idx="5"/>
          </p:nvPr>
        </p:nvSpPr>
        <p:spPr/>
        <p:txBody>
          <a:bodyPr/>
          <a:lstStyle/>
          <a:p>
            <a:fld id="{B1BC45B7-3421-FC43-A22E-EEE00AB249D1}" type="slidenum">
              <a:rPr lang="en-US" smtClean="0"/>
              <a:t>9</a:t>
            </a:fld>
            <a:endParaRPr lang="en-US"/>
          </a:p>
        </p:txBody>
      </p:sp>
    </p:spTree>
    <p:extLst>
      <p:ext uri="{BB962C8B-B14F-4D97-AF65-F5344CB8AC3E}">
        <p14:creationId xmlns:p14="http://schemas.microsoft.com/office/powerpoint/2010/main" val="2373800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e15e9b02f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e15e9b02f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0" i="0" dirty="0">
                <a:solidFill>
                  <a:srgbClr val="000000"/>
                </a:solidFill>
                <a:effectLst/>
                <a:highlight>
                  <a:srgbClr val="FFFFFF"/>
                </a:highlight>
                <a:latin typeface="Arial" panose="020B0604020202020204" pitchFamily="34" charset="0"/>
              </a:rPr>
              <a:t>Citizen budgets are a great way to produce a more accessible version of the budget that everyday people can engage with. In-year reports are a perfect moment and opportunity to assess whether countries are underspending or overspending compared to their initial budgets on social programs and other sectors that are important to communities. The decline in both of these practices is important given the critical role these two documents can play in promoting meaningful public engagement in the budget process.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addition to the drop in publication in Citizens Budgets in the OBS 2023, the net public availability of in-year budget execution reports fell for the first time since 2017. In-Year Reports supply a snapshot of the budget’s implementation during the budget year and provide a crucial contribution to budget transparency as they require the government to develop the systems and staff expertise necessary to track the budget’s credibility, or whether a government meets its revenue and expenditure targets during the fiscal year. (IBP 2010). When actual spending veers from the approved budget, it is described as either underspent (if spending is less than what was allocated) or overspent (if spending is greater than the allocation).</a:t>
            </a:r>
          </a:p>
          <a:p>
            <a:pPr algn="l" rtl="0" fontAlgn="base"/>
            <a:endParaRPr lang="en-US" sz="18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6398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571500" indent="-571500">
              <a:buFont typeface="Arial" panose="020B0604020202020204" pitchFamily="34" charset="0"/>
              <a:buChar char="•"/>
            </a:pPr>
            <a:r>
              <a:rPr lang="en-US" sz="1200" dirty="0">
                <a:solidFill>
                  <a:schemeClr val="accent1"/>
                </a:solidFill>
                <a:latin typeface="Adelle Sans"/>
                <a:cs typeface="Calibri"/>
              </a:rPr>
              <a:t>We also continue to see scarce information on how governments are raising revenues and managing debt—two key areas that impact whether governments have the necessary resources to deliver on social spending. [can I get proof points here, examples below] </a:t>
            </a:r>
          </a:p>
          <a:p>
            <a:pPr marL="571500" indent="-571500">
              <a:buFont typeface="Arial" panose="020B0604020202020204" pitchFamily="34" charset="0"/>
              <a:buChar char="•"/>
            </a:pPr>
            <a:r>
              <a:rPr lang="en-US" sz="1200" dirty="0">
                <a:solidFill>
                  <a:schemeClr val="accent1"/>
                </a:solidFill>
                <a:latin typeface="Adelle Sans"/>
                <a:cs typeface="Calibri"/>
              </a:rPr>
              <a:t>About half of surveyed countries provide data in their budget proposals on their total debt burden.  </a:t>
            </a:r>
          </a:p>
          <a:p>
            <a:pPr marL="571500" indent="-571500">
              <a:buFont typeface="Arial" panose="020B0604020202020204" pitchFamily="34" charset="0"/>
              <a:buChar char="•"/>
            </a:pPr>
            <a:r>
              <a:rPr lang="en-US" sz="1200" dirty="0">
                <a:solidFill>
                  <a:schemeClr val="accent1"/>
                </a:solidFill>
                <a:latin typeface="Adelle Sans"/>
                <a:cs typeface="Calibri"/>
              </a:rPr>
              <a:t>Even fewer supply figures on the potential vulnerability of the country’s debt position </a:t>
            </a:r>
          </a:p>
          <a:p>
            <a:pPr marL="571500" indent="-571500">
              <a:buFont typeface="Arial" panose="020B0604020202020204" pitchFamily="34" charset="0"/>
              <a:buChar char="•"/>
            </a:pPr>
            <a:r>
              <a:rPr lang="en-US" sz="1200" dirty="0">
                <a:solidFill>
                  <a:schemeClr val="accent1"/>
                </a:solidFill>
                <a:latin typeface="Adelle Sans"/>
                <a:cs typeface="Calibri"/>
              </a:rPr>
              <a:t>Just one-quarter contribute information on the long-term sustainability of government finances. </a:t>
            </a:r>
            <a:endParaRPr lang="en-US" dirty="0"/>
          </a:p>
          <a:p>
            <a:pPr algn="l" rtl="0" fontAlgn="base"/>
            <a:endParaRPr lang="en-US" dirty="0"/>
          </a:p>
        </p:txBody>
      </p:sp>
      <p:sp>
        <p:nvSpPr>
          <p:cNvPr id="4" name="Marcador de número de diapositiva 3"/>
          <p:cNvSpPr>
            <a:spLocks noGrp="1"/>
          </p:cNvSpPr>
          <p:nvPr>
            <p:ph type="sldNum" sz="quarter" idx="5"/>
          </p:nvPr>
        </p:nvSpPr>
        <p:spPr/>
        <p:txBody>
          <a:bodyPr/>
          <a:lstStyle/>
          <a:p>
            <a:fld id="{B1BC45B7-3421-FC43-A22E-EEE00AB249D1}" type="slidenum">
              <a:rPr lang="en-US" smtClean="0"/>
              <a:t>11</a:t>
            </a:fld>
            <a:endParaRPr lang="en-US"/>
          </a:p>
        </p:txBody>
      </p:sp>
    </p:spTree>
    <p:extLst>
      <p:ext uri="{BB962C8B-B14F-4D97-AF65-F5344CB8AC3E}">
        <p14:creationId xmlns:p14="http://schemas.microsoft.com/office/powerpoint/2010/main" val="2789260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a:solidFill>
                  <a:schemeClr val="accent1"/>
                </a:solidFill>
                <a:latin typeface="Adelle Sans"/>
                <a:cs typeface="Calibri"/>
              </a:rPr>
              <a:t>This is worrying because we often see governments deviate from their original targets and underspending on social programs is quite common.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a:solidFill>
                <a:schemeClr val="accent1"/>
              </a:solidFill>
              <a:latin typeface="Adelle Sans"/>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a:solidFill>
                  <a:schemeClr val="accent1"/>
                </a:solidFill>
                <a:latin typeface="Adelle Sans"/>
                <a:cs typeface="Calibri"/>
              </a:rPr>
              <a:t>While </a:t>
            </a:r>
            <a:r>
              <a:rPr lang="en-US" sz="1200" b="1">
                <a:latin typeface="Adelle Sans"/>
                <a:cs typeface="Calibri"/>
              </a:rPr>
              <a:t>53%</a:t>
            </a:r>
            <a:r>
              <a:rPr lang="en-US" sz="1200">
                <a:solidFill>
                  <a:schemeClr val="accent1"/>
                </a:solidFill>
                <a:latin typeface="Adelle Sans"/>
                <a:cs typeface="Calibri"/>
              </a:rPr>
              <a:t> of countries have public participation mechanisms during </a:t>
            </a:r>
            <a:r>
              <a:rPr lang="en-US" sz="1200" b="1">
                <a:solidFill>
                  <a:schemeClr val="accent1"/>
                </a:solidFill>
                <a:latin typeface="Adelle Sans"/>
                <a:cs typeface="Calibri"/>
              </a:rPr>
              <a:t>budget formulation</a:t>
            </a:r>
            <a:r>
              <a:rPr lang="en-US" sz="1200">
                <a:solidFill>
                  <a:schemeClr val="accent1"/>
                </a:solidFill>
                <a:latin typeface="Adelle Sans"/>
                <a:cs typeface="Calibri"/>
              </a:rPr>
              <a:t>, only </a:t>
            </a:r>
            <a:r>
              <a:rPr lang="en-US" sz="1200" b="1">
                <a:latin typeface="Adelle Sans"/>
                <a:cs typeface="Calibri"/>
              </a:rPr>
              <a:t>21%</a:t>
            </a:r>
            <a:r>
              <a:rPr lang="en-US" sz="1200">
                <a:solidFill>
                  <a:schemeClr val="accent1"/>
                </a:solidFill>
                <a:latin typeface="Adelle Sans"/>
                <a:cs typeface="Calibri"/>
              </a:rPr>
              <a:t> do during </a:t>
            </a:r>
            <a:r>
              <a:rPr lang="en-US" sz="1200" b="1">
                <a:solidFill>
                  <a:schemeClr val="accent1"/>
                </a:solidFill>
                <a:latin typeface="Adelle Sans"/>
                <a:cs typeface="Calibri"/>
              </a:rPr>
              <a:t>auditor investigations </a:t>
            </a:r>
            <a:r>
              <a:rPr lang="en-US" sz="1200">
                <a:solidFill>
                  <a:schemeClr val="accent1"/>
                </a:solidFill>
                <a:latin typeface="Adelle Sans"/>
                <a:cs typeface="Calibri"/>
              </a:rPr>
              <a:t>and </a:t>
            </a:r>
            <a:r>
              <a:rPr lang="en-US" sz="1200" b="1">
                <a:latin typeface="Adelle Sans"/>
                <a:cs typeface="Calibri"/>
              </a:rPr>
              <a:t>11%</a:t>
            </a:r>
            <a:r>
              <a:rPr lang="en-US" sz="1200">
                <a:latin typeface="Adelle Sans"/>
                <a:cs typeface="Calibri"/>
              </a:rPr>
              <a:t> </a:t>
            </a:r>
            <a:r>
              <a:rPr lang="en-US" sz="1200">
                <a:solidFill>
                  <a:schemeClr val="accent1"/>
                </a:solidFill>
                <a:latin typeface="Adelle Sans"/>
                <a:cs typeface="Calibri"/>
              </a:rPr>
              <a:t>during </a:t>
            </a:r>
            <a:r>
              <a:rPr lang="en-US" sz="1200" b="1">
                <a:solidFill>
                  <a:schemeClr val="accent1"/>
                </a:solidFill>
                <a:latin typeface="Adelle Sans"/>
                <a:cs typeface="Calibri"/>
              </a:rPr>
              <a:t>legislature auditor reporting</a:t>
            </a:r>
            <a:r>
              <a:rPr lang="en-US" sz="1200">
                <a:solidFill>
                  <a:schemeClr val="accent1"/>
                </a:solidFill>
                <a:latin typeface="Adelle Sans"/>
                <a:cs typeface="Calibri"/>
              </a:rPr>
              <a:t>.</a:t>
            </a:r>
          </a:p>
          <a:p>
            <a:pPr algn="l" rtl="0" fontAlgn="base"/>
            <a:endParaRPr lang="en-US"/>
          </a:p>
        </p:txBody>
      </p:sp>
      <p:sp>
        <p:nvSpPr>
          <p:cNvPr id="4" name="Marcador de número de diapositiva 3"/>
          <p:cNvSpPr>
            <a:spLocks noGrp="1"/>
          </p:cNvSpPr>
          <p:nvPr>
            <p:ph type="sldNum" sz="quarter" idx="5"/>
          </p:nvPr>
        </p:nvSpPr>
        <p:spPr/>
        <p:txBody>
          <a:bodyPr/>
          <a:lstStyle/>
          <a:p>
            <a:fld id="{B1BC45B7-3421-FC43-A22E-EEE00AB249D1}" type="slidenum">
              <a:rPr lang="en-US" smtClean="0"/>
              <a:t>12</a:t>
            </a:fld>
            <a:endParaRPr lang="en-US"/>
          </a:p>
        </p:txBody>
      </p:sp>
    </p:spTree>
    <p:extLst>
      <p:ext uri="{BB962C8B-B14F-4D97-AF65-F5344CB8AC3E}">
        <p14:creationId xmlns:p14="http://schemas.microsoft.com/office/powerpoint/2010/main" val="2522123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fontAlgn="base"/>
            <a:endParaRPr lang="en-US"/>
          </a:p>
        </p:txBody>
      </p:sp>
      <p:sp>
        <p:nvSpPr>
          <p:cNvPr id="4" name="Marcador de número de diapositiva 3"/>
          <p:cNvSpPr>
            <a:spLocks noGrp="1"/>
          </p:cNvSpPr>
          <p:nvPr>
            <p:ph type="sldNum" sz="quarter" idx="5"/>
          </p:nvPr>
        </p:nvSpPr>
        <p:spPr/>
        <p:txBody>
          <a:bodyPr/>
          <a:lstStyle/>
          <a:p>
            <a:fld id="{B1BC45B7-3421-FC43-A22E-EEE00AB249D1}" type="slidenum">
              <a:rPr lang="en-US" smtClean="0"/>
              <a:t>13</a:t>
            </a:fld>
            <a:endParaRPr lang="en-US"/>
          </a:p>
        </p:txBody>
      </p:sp>
    </p:spTree>
    <p:extLst>
      <p:ext uri="{BB962C8B-B14F-4D97-AF65-F5344CB8AC3E}">
        <p14:creationId xmlns:p14="http://schemas.microsoft.com/office/powerpoint/2010/main" val="16106614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D0667B-EF2D-C742-8DAB-A8A9D4F977E5}"/>
              </a:ext>
            </a:extLst>
          </p:cNvPr>
          <p:cNvSpPr/>
          <p:nvPr userDrawn="1"/>
        </p:nvSpPr>
        <p:spPr>
          <a:xfrm>
            <a:off x="0" y="3241288"/>
            <a:ext cx="9144000" cy="19022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143000" y="3601058"/>
            <a:ext cx="6858000" cy="124182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0" name="Picture 9">
            <a:extLst>
              <a:ext uri="{FF2B5EF4-FFF2-40B4-BE49-F238E27FC236}">
                <a16:creationId xmlns:a16="http://schemas.microsoft.com/office/drawing/2014/main" id="{C3F64E83-BF2F-934D-AB33-9310CA27AFC0}"/>
              </a:ext>
            </a:extLst>
          </p:cNvPr>
          <p:cNvPicPr>
            <a:picLocks noChangeAspect="1"/>
          </p:cNvPicPr>
          <p:nvPr userDrawn="1"/>
        </p:nvPicPr>
        <p:blipFill>
          <a:blip r:embed="rId2"/>
          <a:srcRect/>
          <a:stretch/>
        </p:blipFill>
        <p:spPr>
          <a:xfrm>
            <a:off x="2240683" y="693904"/>
            <a:ext cx="4662633" cy="1949532"/>
          </a:xfrm>
          <a:prstGeom prst="rect">
            <a:avLst/>
          </a:prstGeom>
        </p:spPr>
      </p:pic>
      <p:pic>
        <p:nvPicPr>
          <p:cNvPr id="14" name="Picture 13" descr="A close up of a logo&#10;&#10;Description automatically generated">
            <a:extLst>
              <a:ext uri="{FF2B5EF4-FFF2-40B4-BE49-F238E27FC236}">
                <a16:creationId xmlns:a16="http://schemas.microsoft.com/office/drawing/2014/main" id="{F3471AC6-A74D-D646-ABAD-DCCE5EFD1E33}"/>
              </a:ext>
            </a:extLst>
          </p:cNvPr>
          <p:cNvPicPr>
            <a:picLocks noChangeAspect="1"/>
          </p:cNvPicPr>
          <p:nvPr userDrawn="1"/>
        </p:nvPicPr>
        <p:blipFill rotWithShape="1">
          <a:blip r:embed="rId3">
            <a:alphaModFix amt="5000"/>
          </a:blip>
          <a:srcRect t="8551" r="24290" b="69096"/>
          <a:stretch/>
        </p:blipFill>
        <p:spPr>
          <a:xfrm>
            <a:off x="2904564" y="3241289"/>
            <a:ext cx="6239436" cy="1902212"/>
          </a:xfrm>
          <a:prstGeom prst="rect">
            <a:avLst/>
          </a:prstGeom>
        </p:spPr>
      </p:pic>
    </p:spTree>
    <p:extLst>
      <p:ext uri="{BB962C8B-B14F-4D97-AF65-F5344CB8AC3E}">
        <p14:creationId xmlns:p14="http://schemas.microsoft.com/office/powerpoint/2010/main" val="998768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pic>
        <p:nvPicPr>
          <p:cNvPr id="5" name="Picture 4" descr="A picture containing umbrella, clock&#10;&#10;Description automatically generated">
            <a:extLst>
              <a:ext uri="{FF2B5EF4-FFF2-40B4-BE49-F238E27FC236}">
                <a16:creationId xmlns:a16="http://schemas.microsoft.com/office/drawing/2014/main" id="{750104C8-D857-7C48-8C5D-88AF0B3D63ED}"/>
              </a:ext>
            </a:extLst>
          </p:cNvPr>
          <p:cNvPicPr>
            <a:picLocks noChangeAspect="1"/>
          </p:cNvPicPr>
          <p:nvPr userDrawn="1"/>
        </p:nvPicPr>
        <p:blipFill rotWithShape="1">
          <a:blip r:embed="rId2">
            <a:alphaModFix amt="3000"/>
          </a:blip>
          <a:srcRect r="20445" b="9975"/>
          <a:stretch/>
        </p:blipFill>
        <p:spPr>
          <a:xfrm>
            <a:off x="5181226" y="513063"/>
            <a:ext cx="3962774" cy="4630437"/>
          </a:xfrm>
          <a:prstGeom prst="rect">
            <a:avLst/>
          </a:prstGeom>
        </p:spPr>
      </p:pic>
      <p:sp>
        <p:nvSpPr>
          <p:cNvPr id="4" name="Slide Number Placeholder 3"/>
          <p:cNvSpPr>
            <a:spLocks noGrp="1"/>
          </p:cNvSpPr>
          <p:nvPr>
            <p:ph type="sldNum" sz="quarter" idx="12"/>
          </p:nvPr>
        </p:nvSpPr>
        <p:spPr/>
        <p:txBody>
          <a:bodyPr/>
          <a:lstStyle/>
          <a:p>
            <a:fld id="{EC0C6A4E-2140-A448-8457-05517EDA6312}" type="slidenum">
              <a:rPr lang="en-US" smtClean="0"/>
              <a:t>‹Nº›</a:t>
            </a:fld>
            <a:endParaRPr lang="en-US"/>
          </a:p>
        </p:txBody>
      </p:sp>
    </p:spTree>
    <p:extLst>
      <p:ext uri="{BB962C8B-B14F-4D97-AF65-F5344CB8AC3E}">
        <p14:creationId xmlns:p14="http://schemas.microsoft.com/office/powerpoint/2010/main" val="3804442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pic>
        <p:nvPicPr>
          <p:cNvPr id="7" name="Picture 6" descr="A picture containing umbrella, clock&#10;&#10;Description automatically generated">
            <a:extLst>
              <a:ext uri="{FF2B5EF4-FFF2-40B4-BE49-F238E27FC236}">
                <a16:creationId xmlns:a16="http://schemas.microsoft.com/office/drawing/2014/main" id="{0E1C657C-2582-F949-8415-F6524FCA243B}"/>
              </a:ext>
            </a:extLst>
          </p:cNvPr>
          <p:cNvPicPr>
            <a:picLocks noChangeAspect="1"/>
          </p:cNvPicPr>
          <p:nvPr userDrawn="1"/>
        </p:nvPicPr>
        <p:blipFill rotWithShape="1">
          <a:blip r:embed="rId2">
            <a:alphaModFix amt="3000"/>
          </a:blip>
          <a:srcRect r="20445" b="9975"/>
          <a:stretch/>
        </p:blipFill>
        <p:spPr>
          <a:xfrm>
            <a:off x="5181226" y="513063"/>
            <a:ext cx="3962774" cy="4630437"/>
          </a:xfrm>
          <a:prstGeom prst="rect">
            <a:avLst/>
          </a:prstGeom>
        </p:spPr>
      </p:pic>
      <p:sp>
        <p:nvSpPr>
          <p:cNvPr id="3" name="Picture Placeholder 2">
            <a:extLst>
              <a:ext uri="{FF2B5EF4-FFF2-40B4-BE49-F238E27FC236}">
                <a16:creationId xmlns:a16="http://schemas.microsoft.com/office/drawing/2014/main" id="{E5777268-9E54-D44B-8B1E-ABB34854E89D}"/>
              </a:ext>
            </a:extLst>
          </p:cNvPr>
          <p:cNvSpPr>
            <a:spLocks noGrp="1"/>
          </p:cNvSpPr>
          <p:nvPr>
            <p:ph type="pic" sz="quarter" idx="13"/>
          </p:nvPr>
        </p:nvSpPr>
        <p:spPr>
          <a:xfrm>
            <a:off x="0" y="0"/>
            <a:ext cx="9144000" cy="4677841"/>
          </a:xfrm>
        </p:spPr>
        <p:txBody>
          <a:bodyPr/>
          <a:lstStyle/>
          <a:p>
            <a:endParaRPr lang="en-US"/>
          </a:p>
        </p:txBody>
      </p:sp>
      <p:sp>
        <p:nvSpPr>
          <p:cNvPr id="4" name="Slide Number Placeholder 3"/>
          <p:cNvSpPr>
            <a:spLocks noGrp="1"/>
          </p:cNvSpPr>
          <p:nvPr>
            <p:ph type="sldNum" sz="quarter" idx="12"/>
          </p:nvPr>
        </p:nvSpPr>
        <p:spPr/>
        <p:txBody>
          <a:bodyPr/>
          <a:lstStyle/>
          <a:p>
            <a:fld id="{EC0C6A4E-2140-A448-8457-05517EDA6312}" type="slidenum">
              <a:rPr lang="en-US" smtClean="0"/>
              <a:t>‹Nº›</a:t>
            </a:fld>
            <a:endParaRPr lang="en-US"/>
          </a:p>
        </p:txBody>
      </p:sp>
    </p:spTree>
    <p:extLst>
      <p:ext uri="{BB962C8B-B14F-4D97-AF65-F5344CB8AC3E}">
        <p14:creationId xmlns:p14="http://schemas.microsoft.com/office/powerpoint/2010/main" val="1314735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Imag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5777268-9E54-D44B-8B1E-ABB34854E89D}"/>
              </a:ext>
            </a:extLst>
          </p:cNvPr>
          <p:cNvSpPr>
            <a:spLocks noGrp="1"/>
          </p:cNvSpPr>
          <p:nvPr>
            <p:ph type="pic" sz="quarter" idx="13"/>
          </p:nvPr>
        </p:nvSpPr>
        <p:spPr>
          <a:xfrm>
            <a:off x="0" y="0"/>
            <a:ext cx="4572000" cy="4678851"/>
          </a:xfrm>
        </p:spPr>
        <p:txBody>
          <a:bodyPr/>
          <a:lstStyle/>
          <a:p>
            <a:endParaRPr lang="en-US"/>
          </a:p>
        </p:txBody>
      </p:sp>
      <p:sp>
        <p:nvSpPr>
          <p:cNvPr id="7" name="Picture Placeholder 2">
            <a:extLst>
              <a:ext uri="{FF2B5EF4-FFF2-40B4-BE49-F238E27FC236}">
                <a16:creationId xmlns:a16="http://schemas.microsoft.com/office/drawing/2014/main" id="{08E652C6-481E-A54C-901F-C2D99C9A5987}"/>
              </a:ext>
            </a:extLst>
          </p:cNvPr>
          <p:cNvSpPr>
            <a:spLocks noGrp="1"/>
          </p:cNvSpPr>
          <p:nvPr>
            <p:ph type="pic" sz="quarter" idx="14"/>
          </p:nvPr>
        </p:nvSpPr>
        <p:spPr>
          <a:xfrm>
            <a:off x="4572000" y="0"/>
            <a:ext cx="4572000" cy="2350691"/>
          </a:xfrm>
        </p:spPr>
        <p:txBody>
          <a:bodyPr/>
          <a:lstStyle/>
          <a:p>
            <a:endParaRPr lang="en-US"/>
          </a:p>
        </p:txBody>
      </p:sp>
      <p:sp>
        <p:nvSpPr>
          <p:cNvPr id="8" name="Picture Placeholder 2">
            <a:extLst>
              <a:ext uri="{FF2B5EF4-FFF2-40B4-BE49-F238E27FC236}">
                <a16:creationId xmlns:a16="http://schemas.microsoft.com/office/drawing/2014/main" id="{38EF284F-8A87-7244-8968-C1AEEE870954}"/>
              </a:ext>
            </a:extLst>
          </p:cNvPr>
          <p:cNvSpPr>
            <a:spLocks noGrp="1"/>
          </p:cNvSpPr>
          <p:nvPr>
            <p:ph type="pic" sz="quarter" idx="15"/>
          </p:nvPr>
        </p:nvSpPr>
        <p:spPr>
          <a:xfrm>
            <a:off x="4572000" y="2350691"/>
            <a:ext cx="4572000" cy="2331398"/>
          </a:xfrm>
        </p:spPr>
        <p:txBody>
          <a:bodyPr/>
          <a:lstStyle/>
          <a:p>
            <a:endParaRPr lang="en-US"/>
          </a:p>
        </p:txBody>
      </p:sp>
      <p:pic>
        <p:nvPicPr>
          <p:cNvPr id="5" name="Picture 4" descr="A picture containing umbrella, clock&#10;&#10;Description automatically generated">
            <a:extLst>
              <a:ext uri="{FF2B5EF4-FFF2-40B4-BE49-F238E27FC236}">
                <a16:creationId xmlns:a16="http://schemas.microsoft.com/office/drawing/2014/main" id="{750104C8-D857-7C48-8C5D-88AF0B3D63ED}"/>
              </a:ext>
            </a:extLst>
          </p:cNvPr>
          <p:cNvPicPr>
            <a:picLocks noChangeAspect="1"/>
          </p:cNvPicPr>
          <p:nvPr userDrawn="1"/>
        </p:nvPicPr>
        <p:blipFill rotWithShape="1">
          <a:blip r:embed="rId2">
            <a:alphaModFix amt="3000"/>
          </a:blip>
          <a:srcRect r="20445" b="9975"/>
          <a:stretch/>
        </p:blipFill>
        <p:spPr>
          <a:xfrm>
            <a:off x="5181226" y="513063"/>
            <a:ext cx="3962774" cy="4630437"/>
          </a:xfrm>
          <a:prstGeom prst="rect">
            <a:avLst/>
          </a:prstGeom>
        </p:spPr>
      </p:pic>
      <p:sp>
        <p:nvSpPr>
          <p:cNvPr id="4" name="Slide Number Placeholder 3"/>
          <p:cNvSpPr>
            <a:spLocks noGrp="1"/>
          </p:cNvSpPr>
          <p:nvPr>
            <p:ph type="sldNum" sz="quarter" idx="12"/>
          </p:nvPr>
        </p:nvSpPr>
        <p:spPr/>
        <p:txBody>
          <a:bodyPr/>
          <a:lstStyle/>
          <a:p>
            <a:fld id="{EC0C6A4E-2140-A448-8457-05517EDA6312}" type="slidenum">
              <a:rPr lang="en-US" smtClean="0"/>
              <a:t>‹Nº›</a:t>
            </a:fld>
            <a:endParaRPr lang="en-US"/>
          </a:p>
        </p:txBody>
      </p:sp>
    </p:spTree>
    <p:extLst>
      <p:ext uri="{BB962C8B-B14F-4D97-AF65-F5344CB8AC3E}">
        <p14:creationId xmlns:p14="http://schemas.microsoft.com/office/powerpoint/2010/main" val="3151750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D0667B-EF2D-C742-8DAB-A8A9D4F977E5}"/>
              </a:ext>
            </a:extLst>
          </p:cNvPr>
          <p:cNvSpPr/>
          <p:nvPr userDrawn="1"/>
        </p:nvSpPr>
        <p:spPr>
          <a:xfrm flipV="1">
            <a:off x="-52039" y="0"/>
            <a:ext cx="9196039" cy="5143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clock&#10;&#10;Description automatically generated">
            <a:extLst>
              <a:ext uri="{FF2B5EF4-FFF2-40B4-BE49-F238E27FC236}">
                <a16:creationId xmlns:a16="http://schemas.microsoft.com/office/drawing/2014/main" id="{0D9665C3-AE01-EE47-9383-713FE590ADEB}"/>
              </a:ext>
            </a:extLst>
          </p:cNvPr>
          <p:cNvPicPr>
            <a:picLocks noChangeAspect="1"/>
          </p:cNvPicPr>
          <p:nvPr userDrawn="1"/>
        </p:nvPicPr>
        <p:blipFill rotWithShape="1">
          <a:blip r:embed="rId2"/>
          <a:srcRect r="20445" b="9975"/>
          <a:stretch/>
        </p:blipFill>
        <p:spPr>
          <a:xfrm>
            <a:off x="5181226" y="513063"/>
            <a:ext cx="3962774" cy="4630437"/>
          </a:xfrm>
          <a:prstGeom prst="rect">
            <a:avLst/>
          </a:prstGeom>
        </p:spPr>
      </p:pic>
      <p:pic>
        <p:nvPicPr>
          <p:cNvPr id="9" name="Picture 8">
            <a:extLst>
              <a:ext uri="{FF2B5EF4-FFF2-40B4-BE49-F238E27FC236}">
                <a16:creationId xmlns:a16="http://schemas.microsoft.com/office/drawing/2014/main" id="{F858CA3C-9518-D34B-9D13-D13B366B43B2}"/>
              </a:ext>
            </a:extLst>
          </p:cNvPr>
          <p:cNvPicPr>
            <a:picLocks noChangeAspect="1"/>
          </p:cNvPicPr>
          <p:nvPr userDrawn="1"/>
        </p:nvPicPr>
        <p:blipFill>
          <a:blip r:embed="rId3"/>
          <a:stretch>
            <a:fillRect/>
          </a:stretch>
        </p:blipFill>
        <p:spPr>
          <a:xfrm>
            <a:off x="578935" y="4791619"/>
            <a:ext cx="2718110" cy="249488"/>
          </a:xfrm>
          <a:prstGeom prst="rect">
            <a:avLst/>
          </a:prstGeom>
        </p:spPr>
      </p:pic>
      <p:sp>
        <p:nvSpPr>
          <p:cNvPr id="13" name="Subtitle 2">
            <a:extLst>
              <a:ext uri="{FF2B5EF4-FFF2-40B4-BE49-F238E27FC236}">
                <a16:creationId xmlns:a16="http://schemas.microsoft.com/office/drawing/2014/main" id="{020FEB74-1EB9-4246-AEFD-9F74A22C7711}"/>
              </a:ext>
            </a:extLst>
          </p:cNvPr>
          <p:cNvSpPr>
            <a:spLocks noGrp="1"/>
          </p:cNvSpPr>
          <p:nvPr>
            <p:ph type="subTitle" idx="1"/>
          </p:nvPr>
        </p:nvSpPr>
        <p:spPr>
          <a:xfrm>
            <a:off x="578935" y="1178009"/>
            <a:ext cx="4792133" cy="604541"/>
          </a:xfrm>
        </p:spPr>
        <p:txBody>
          <a:bodyPr/>
          <a:lstStyle>
            <a:lvl1pPr marL="0" indent="0" algn="l">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5" name="Picture 14" descr="A picture containing umbrella, clock&#10;&#10;Description automatically generated">
            <a:extLst>
              <a:ext uri="{FF2B5EF4-FFF2-40B4-BE49-F238E27FC236}">
                <a16:creationId xmlns:a16="http://schemas.microsoft.com/office/drawing/2014/main" id="{C3C94D47-4469-3A4A-BF10-31B94023C1B0}"/>
              </a:ext>
            </a:extLst>
          </p:cNvPr>
          <p:cNvPicPr>
            <a:picLocks noChangeAspect="1"/>
          </p:cNvPicPr>
          <p:nvPr userDrawn="1"/>
        </p:nvPicPr>
        <p:blipFill rotWithShape="1">
          <a:blip r:embed="rId4">
            <a:duotone>
              <a:schemeClr val="bg2">
                <a:shade val="45000"/>
                <a:satMod val="135000"/>
              </a:schemeClr>
              <a:prstClr val="white"/>
            </a:duotone>
            <a:alphaModFix amt="13000"/>
          </a:blip>
          <a:srcRect r="20445" b="9975"/>
          <a:stretch/>
        </p:blipFill>
        <p:spPr>
          <a:xfrm>
            <a:off x="5181226" y="513063"/>
            <a:ext cx="3962774" cy="4630437"/>
          </a:xfrm>
          <a:prstGeom prst="rect">
            <a:avLst/>
          </a:prstGeom>
        </p:spPr>
      </p:pic>
    </p:spTree>
    <p:extLst>
      <p:ext uri="{BB962C8B-B14F-4D97-AF65-F5344CB8AC3E}">
        <p14:creationId xmlns:p14="http://schemas.microsoft.com/office/powerpoint/2010/main" val="2183375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189" lvl="0" indent="-342892">
              <a:spcBef>
                <a:spcPts val="0"/>
              </a:spcBef>
              <a:spcAft>
                <a:spcPts val="0"/>
              </a:spcAft>
              <a:buSzPts val="1800"/>
              <a:buChar char="●"/>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‹Nº›</a:t>
            </a:fld>
            <a:endParaRPr lang="en"/>
          </a:p>
        </p:txBody>
      </p:sp>
    </p:spTree>
    <p:extLst>
      <p:ext uri="{BB962C8B-B14F-4D97-AF65-F5344CB8AC3E}">
        <p14:creationId xmlns:p14="http://schemas.microsoft.com/office/powerpoint/2010/main" val="1725737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35B01D-D897-B640-9363-6440595C9283}"/>
              </a:ext>
            </a:extLst>
          </p:cNvPr>
          <p:cNvSpPr/>
          <p:nvPr userDrawn="1"/>
        </p:nvSpPr>
        <p:spPr>
          <a:xfrm>
            <a:off x="0" y="3395133"/>
            <a:ext cx="9144000" cy="1748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9D0667B-EF2D-C742-8DAB-A8A9D4F977E5}"/>
              </a:ext>
            </a:extLst>
          </p:cNvPr>
          <p:cNvSpPr/>
          <p:nvPr userDrawn="1"/>
        </p:nvSpPr>
        <p:spPr>
          <a:xfrm flipV="1">
            <a:off x="0" y="0"/>
            <a:ext cx="9144000" cy="32412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114799" y="3759200"/>
            <a:ext cx="4792133" cy="1083680"/>
          </a:xfrm>
        </p:spPr>
        <p:txBody>
          <a:bodyPr/>
          <a:lstStyle>
            <a:lvl1pPr marL="0" indent="0" algn="l">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0" name="Picture 9">
            <a:extLst>
              <a:ext uri="{FF2B5EF4-FFF2-40B4-BE49-F238E27FC236}">
                <a16:creationId xmlns:a16="http://schemas.microsoft.com/office/drawing/2014/main" id="{C3F64E83-BF2F-934D-AB33-9310CA27AFC0}"/>
              </a:ext>
            </a:extLst>
          </p:cNvPr>
          <p:cNvPicPr>
            <a:picLocks noChangeAspect="1"/>
          </p:cNvPicPr>
          <p:nvPr userDrawn="1"/>
        </p:nvPicPr>
        <p:blipFill>
          <a:blip r:embed="rId2"/>
          <a:srcRect/>
          <a:stretch/>
        </p:blipFill>
        <p:spPr>
          <a:xfrm>
            <a:off x="496550" y="3519409"/>
            <a:ext cx="3219115" cy="1345971"/>
          </a:xfrm>
          <a:prstGeom prst="rect">
            <a:avLst/>
          </a:prstGeom>
        </p:spPr>
      </p:pic>
      <p:sp>
        <p:nvSpPr>
          <p:cNvPr id="5" name="Picture Placeholder 4">
            <a:extLst>
              <a:ext uri="{FF2B5EF4-FFF2-40B4-BE49-F238E27FC236}">
                <a16:creationId xmlns:a16="http://schemas.microsoft.com/office/drawing/2014/main" id="{1766DD42-95D6-B04F-8432-9333C978D9C0}"/>
              </a:ext>
            </a:extLst>
          </p:cNvPr>
          <p:cNvSpPr>
            <a:spLocks noGrp="1"/>
          </p:cNvSpPr>
          <p:nvPr>
            <p:ph type="pic" sz="quarter" idx="10"/>
          </p:nvPr>
        </p:nvSpPr>
        <p:spPr>
          <a:xfrm>
            <a:off x="-1" y="-17012"/>
            <a:ext cx="9143999" cy="3263899"/>
          </a:xfrm>
        </p:spPr>
        <p:txBody>
          <a:bodyPr/>
          <a:lstStyle>
            <a:lvl1pPr>
              <a:defRPr>
                <a:solidFill>
                  <a:schemeClr val="bg1"/>
                </a:solidFill>
              </a:defRPr>
            </a:lvl1pPr>
          </a:lstStyle>
          <a:p>
            <a:endParaRPr lang="en-US"/>
          </a:p>
          <a:p>
            <a:r>
              <a:rPr lang="en-US"/>
              <a:t>Click to insert picture</a:t>
            </a:r>
          </a:p>
        </p:txBody>
      </p:sp>
    </p:spTree>
    <p:extLst>
      <p:ext uri="{BB962C8B-B14F-4D97-AF65-F5344CB8AC3E}">
        <p14:creationId xmlns:p14="http://schemas.microsoft.com/office/powerpoint/2010/main" val="232810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Slide with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D0667B-EF2D-C742-8DAB-A8A9D4F977E5}"/>
              </a:ext>
            </a:extLst>
          </p:cNvPr>
          <p:cNvSpPr/>
          <p:nvPr userDrawn="1"/>
        </p:nvSpPr>
        <p:spPr>
          <a:xfrm flipV="1">
            <a:off x="-52039" y="0"/>
            <a:ext cx="9196039" cy="5143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1766DD42-95D6-B04F-8432-9333C978D9C0}"/>
              </a:ext>
            </a:extLst>
          </p:cNvPr>
          <p:cNvSpPr>
            <a:spLocks noGrp="1"/>
          </p:cNvSpPr>
          <p:nvPr>
            <p:ph type="pic" sz="quarter" idx="10"/>
          </p:nvPr>
        </p:nvSpPr>
        <p:spPr>
          <a:xfrm>
            <a:off x="-52039" y="0"/>
            <a:ext cx="9196040" cy="5143500"/>
          </a:xfrm>
        </p:spPr>
        <p:txBody>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solidFill>
                  <a:schemeClr val="bg1"/>
                </a:solidFill>
              </a:defRPr>
            </a:lvl1pPr>
          </a:lstStyle>
          <a:p>
            <a:endParaRPr lang="en-US"/>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a:t>Click to insert picture</a:t>
            </a:r>
          </a:p>
          <a:p>
            <a:endParaRPr lang="en-US"/>
          </a:p>
          <a:p>
            <a:endParaRPr lang="en-US"/>
          </a:p>
        </p:txBody>
      </p:sp>
      <p:pic>
        <p:nvPicPr>
          <p:cNvPr id="9" name="Picture 8">
            <a:extLst>
              <a:ext uri="{FF2B5EF4-FFF2-40B4-BE49-F238E27FC236}">
                <a16:creationId xmlns:a16="http://schemas.microsoft.com/office/drawing/2014/main" id="{F858CA3C-9518-D34B-9D13-D13B366B43B2}"/>
              </a:ext>
            </a:extLst>
          </p:cNvPr>
          <p:cNvPicPr>
            <a:picLocks noChangeAspect="1"/>
          </p:cNvPicPr>
          <p:nvPr userDrawn="1"/>
        </p:nvPicPr>
        <p:blipFill>
          <a:blip r:embed="rId2"/>
          <a:stretch>
            <a:fillRect/>
          </a:stretch>
        </p:blipFill>
        <p:spPr>
          <a:xfrm>
            <a:off x="578935" y="4791619"/>
            <a:ext cx="2718110" cy="249488"/>
          </a:xfrm>
          <a:prstGeom prst="rect">
            <a:avLst/>
          </a:prstGeom>
        </p:spPr>
      </p:pic>
      <p:sp>
        <p:nvSpPr>
          <p:cNvPr id="13" name="Subtitle 2">
            <a:extLst>
              <a:ext uri="{FF2B5EF4-FFF2-40B4-BE49-F238E27FC236}">
                <a16:creationId xmlns:a16="http://schemas.microsoft.com/office/drawing/2014/main" id="{020FEB74-1EB9-4246-AEFD-9F74A22C7711}"/>
              </a:ext>
            </a:extLst>
          </p:cNvPr>
          <p:cNvSpPr>
            <a:spLocks noGrp="1"/>
          </p:cNvSpPr>
          <p:nvPr>
            <p:ph type="subTitle" idx="1"/>
          </p:nvPr>
        </p:nvSpPr>
        <p:spPr>
          <a:xfrm>
            <a:off x="578935" y="3494762"/>
            <a:ext cx="4792133" cy="1005597"/>
          </a:xfrm>
        </p:spPr>
        <p:txBody>
          <a:bodyPr>
            <a:noAutofit/>
          </a:bodyPr>
          <a:lstStyle>
            <a:lvl1pPr marL="0" indent="0" algn="l">
              <a:buNone/>
              <a:defRPr sz="33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5" name="Picture 14" descr="A picture containing umbrella, clock&#10;&#10;Description automatically generated">
            <a:extLst>
              <a:ext uri="{FF2B5EF4-FFF2-40B4-BE49-F238E27FC236}">
                <a16:creationId xmlns:a16="http://schemas.microsoft.com/office/drawing/2014/main" id="{C3C94D47-4469-3A4A-BF10-31B94023C1B0}"/>
              </a:ext>
            </a:extLst>
          </p:cNvPr>
          <p:cNvPicPr>
            <a:picLocks noChangeAspect="1"/>
          </p:cNvPicPr>
          <p:nvPr userDrawn="1"/>
        </p:nvPicPr>
        <p:blipFill rotWithShape="1">
          <a:blip r:embed="rId3">
            <a:duotone>
              <a:schemeClr val="bg2">
                <a:shade val="45000"/>
                <a:satMod val="135000"/>
              </a:schemeClr>
              <a:prstClr val="white"/>
            </a:duotone>
            <a:alphaModFix amt="46000"/>
          </a:blip>
          <a:srcRect r="20445" b="9975"/>
          <a:stretch/>
        </p:blipFill>
        <p:spPr>
          <a:xfrm>
            <a:off x="5181226" y="513063"/>
            <a:ext cx="3962774" cy="4630437"/>
          </a:xfrm>
          <a:prstGeom prst="rect">
            <a:avLst/>
          </a:prstGeom>
        </p:spPr>
      </p:pic>
    </p:spTree>
    <p:extLst>
      <p:ext uri="{BB962C8B-B14F-4D97-AF65-F5344CB8AC3E}">
        <p14:creationId xmlns:p14="http://schemas.microsoft.com/office/powerpoint/2010/main" val="1536526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Divider Slide ">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normAutofit/>
          </a:bodyPr>
          <a:lstStyle>
            <a:lvl1pPr>
              <a:defRPr sz="33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EC0C6A4E-2140-A448-8457-05517EDA6312}" type="slidenum">
              <a:rPr lang="en-US" smtClean="0"/>
              <a:t>‹Nº›</a:t>
            </a:fld>
            <a:endParaRPr lang="en-US"/>
          </a:p>
        </p:txBody>
      </p:sp>
      <p:pic>
        <p:nvPicPr>
          <p:cNvPr id="7" name="Picture 6" descr="A picture containing umbrella, clock&#10;&#10;Description automatically generated">
            <a:extLst>
              <a:ext uri="{FF2B5EF4-FFF2-40B4-BE49-F238E27FC236}">
                <a16:creationId xmlns:a16="http://schemas.microsoft.com/office/drawing/2014/main" id="{B1A05F14-BEEB-9346-801A-BF3F90B2D007}"/>
              </a:ext>
            </a:extLst>
          </p:cNvPr>
          <p:cNvPicPr>
            <a:picLocks noChangeAspect="1"/>
          </p:cNvPicPr>
          <p:nvPr userDrawn="1"/>
        </p:nvPicPr>
        <p:blipFill rotWithShape="1">
          <a:blip r:embed="rId2">
            <a:alphaModFix amt="3000"/>
          </a:blip>
          <a:srcRect r="20445" b="9975"/>
          <a:stretch/>
        </p:blipFill>
        <p:spPr>
          <a:xfrm>
            <a:off x="5181226" y="513063"/>
            <a:ext cx="3962774" cy="4630437"/>
          </a:xfrm>
          <a:prstGeom prst="rect">
            <a:avLst/>
          </a:prstGeom>
        </p:spPr>
      </p:pic>
    </p:spTree>
    <p:extLst>
      <p:ext uri="{BB962C8B-B14F-4D97-AF65-F5344CB8AC3E}">
        <p14:creationId xmlns:p14="http://schemas.microsoft.com/office/powerpoint/2010/main" val="523546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pic>
        <p:nvPicPr>
          <p:cNvPr id="7" name="Picture 6" descr="A picture containing umbrella, clock&#10;&#10;Description automatically generated">
            <a:extLst>
              <a:ext uri="{FF2B5EF4-FFF2-40B4-BE49-F238E27FC236}">
                <a16:creationId xmlns:a16="http://schemas.microsoft.com/office/drawing/2014/main" id="{E71F3827-9846-7E48-AAA6-6FE593069911}"/>
              </a:ext>
            </a:extLst>
          </p:cNvPr>
          <p:cNvPicPr>
            <a:picLocks noChangeAspect="1"/>
          </p:cNvPicPr>
          <p:nvPr userDrawn="1"/>
        </p:nvPicPr>
        <p:blipFill rotWithShape="1">
          <a:blip r:embed="rId2">
            <a:alphaModFix amt="3000"/>
          </a:blip>
          <a:srcRect r="20445" b="9975"/>
          <a:stretch/>
        </p:blipFill>
        <p:spPr>
          <a:xfrm>
            <a:off x="5181226" y="513063"/>
            <a:ext cx="3962774" cy="4630437"/>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a:solidFill>
                  <a:schemeClr val="tx2"/>
                </a:solidFill>
              </a:defRPr>
            </a:lvl1pPr>
            <a:lvl2pPr>
              <a:defRPr>
                <a:solidFill>
                  <a:schemeClr val="tx1"/>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C0C6A4E-2140-A448-8457-05517EDA6312}" type="slidenum">
              <a:rPr lang="en-US" smtClean="0"/>
              <a:t>‹Nº›</a:t>
            </a:fld>
            <a:endParaRPr lang="en-US"/>
          </a:p>
        </p:txBody>
      </p:sp>
    </p:spTree>
    <p:extLst>
      <p:ext uri="{BB962C8B-B14F-4D97-AF65-F5344CB8AC3E}">
        <p14:creationId xmlns:p14="http://schemas.microsoft.com/office/powerpoint/2010/main" val="3416794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844"/>
            <a:ext cx="4475501" cy="994172"/>
          </a:xfrm>
        </p:spPr>
        <p:txBody>
          <a:bodyPr/>
          <a:lstStyle/>
          <a:p>
            <a:r>
              <a:rPr lang="en-US"/>
              <a:t>Master title style</a:t>
            </a:r>
          </a:p>
        </p:txBody>
      </p:sp>
      <p:sp>
        <p:nvSpPr>
          <p:cNvPr id="3" name="Content Placeholder 2"/>
          <p:cNvSpPr>
            <a:spLocks noGrp="1"/>
          </p:cNvSpPr>
          <p:nvPr>
            <p:ph idx="1"/>
          </p:nvPr>
        </p:nvSpPr>
        <p:spPr>
          <a:xfrm>
            <a:off x="628650" y="1369219"/>
            <a:ext cx="4475501"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C0C6A4E-2140-A448-8457-05517EDA6312}" type="slidenum">
              <a:rPr lang="en-US" smtClean="0"/>
              <a:t>‹Nº›</a:t>
            </a:fld>
            <a:endParaRPr lang="en-US"/>
          </a:p>
        </p:txBody>
      </p:sp>
      <p:sp>
        <p:nvSpPr>
          <p:cNvPr id="12" name="Picture Placeholder 11">
            <a:extLst>
              <a:ext uri="{FF2B5EF4-FFF2-40B4-BE49-F238E27FC236}">
                <a16:creationId xmlns:a16="http://schemas.microsoft.com/office/drawing/2014/main" id="{BE611C49-A937-704D-A1C4-3B8B00151176}"/>
              </a:ext>
            </a:extLst>
          </p:cNvPr>
          <p:cNvSpPr>
            <a:spLocks noGrp="1"/>
          </p:cNvSpPr>
          <p:nvPr>
            <p:ph type="pic" sz="quarter" idx="13"/>
          </p:nvPr>
        </p:nvSpPr>
        <p:spPr>
          <a:xfrm>
            <a:off x="5246688" y="0"/>
            <a:ext cx="3897312" cy="4677937"/>
          </a:xfrm>
        </p:spPr>
        <p:txBody>
          <a:bodyPr/>
          <a:lstStyle/>
          <a:p>
            <a:endParaRPr lang="en-US"/>
          </a:p>
          <a:p>
            <a:endParaRPr lang="en-US"/>
          </a:p>
        </p:txBody>
      </p:sp>
    </p:spTree>
    <p:extLst>
      <p:ext uri="{BB962C8B-B14F-4D97-AF65-F5344CB8AC3E}">
        <p14:creationId xmlns:p14="http://schemas.microsoft.com/office/powerpoint/2010/main" val="652362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Content Slide with Two Columns">
    <p:spTree>
      <p:nvGrpSpPr>
        <p:cNvPr id="1" name=""/>
        <p:cNvGrpSpPr/>
        <p:nvPr/>
      </p:nvGrpSpPr>
      <p:grpSpPr>
        <a:xfrm>
          <a:off x="0" y="0"/>
          <a:ext cx="0" cy="0"/>
          <a:chOff x="0" y="0"/>
          <a:chExt cx="0" cy="0"/>
        </a:xfrm>
      </p:grpSpPr>
      <p:pic>
        <p:nvPicPr>
          <p:cNvPr id="8" name="Picture 7" descr="A picture containing umbrella, clock&#10;&#10;Description automatically generated">
            <a:extLst>
              <a:ext uri="{FF2B5EF4-FFF2-40B4-BE49-F238E27FC236}">
                <a16:creationId xmlns:a16="http://schemas.microsoft.com/office/drawing/2014/main" id="{B12DAE3B-613B-9143-9B47-64B61177549A}"/>
              </a:ext>
            </a:extLst>
          </p:cNvPr>
          <p:cNvPicPr>
            <a:picLocks noChangeAspect="1"/>
          </p:cNvPicPr>
          <p:nvPr userDrawn="1"/>
        </p:nvPicPr>
        <p:blipFill rotWithShape="1">
          <a:blip r:embed="rId2">
            <a:alphaModFix amt="3000"/>
          </a:blip>
          <a:srcRect r="20445" b="9975"/>
          <a:stretch/>
        </p:blipFill>
        <p:spPr>
          <a:xfrm>
            <a:off x="5181226" y="513063"/>
            <a:ext cx="3962774" cy="4630437"/>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EC0C6A4E-2140-A448-8457-05517EDA6312}" type="slidenum">
              <a:rPr lang="en-US" smtClean="0"/>
              <a:t>‹Nº›</a:t>
            </a:fld>
            <a:endParaRPr lang="en-US"/>
          </a:p>
        </p:txBody>
      </p:sp>
    </p:spTree>
    <p:extLst>
      <p:ext uri="{BB962C8B-B14F-4D97-AF65-F5344CB8AC3E}">
        <p14:creationId xmlns:p14="http://schemas.microsoft.com/office/powerpoint/2010/main" val="618529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pic>
        <p:nvPicPr>
          <p:cNvPr id="6" name="Picture 5" descr="A picture containing umbrella, clock&#10;&#10;Description automatically generated">
            <a:extLst>
              <a:ext uri="{FF2B5EF4-FFF2-40B4-BE49-F238E27FC236}">
                <a16:creationId xmlns:a16="http://schemas.microsoft.com/office/drawing/2014/main" id="{A400AB7D-D739-0E43-AE65-C5FDFBE9357E}"/>
              </a:ext>
            </a:extLst>
          </p:cNvPr>
          <p:cNvPicPr>
            <a:picLocks noChangeAspect="1"/>
          </p:cNvPicPr>
          <p:nvPr userDrawn="1"/>
        </p:nvPicPr>
        <p:blipFill rotWithShape="1">
          <a:blip r:embed="rId2">
            <a:alphaModFix amt="3000"/>
          </a:blip>
          <a:srcRect r="20445" b="9975"/>
          <a:stretch/>
        </p:blipFill>
        <p:spPr>
          <a:xfrm>
            <a:off x="5181226" y="513063"/>
            <a:ext cx="3962774" cy="4630437"/>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EC0C6A4E-2140-A448-8457-05517EDA6312}" type="slidenum">
              <a:rPr lang="en-US" smtClean="0"/>
              <a:t>‹Nº›</a:t>
            </a:fld>
            <a:endParaRPr lang="en-US"/>
          </a:p>
        </p:txBody>
      </p:sp>
      <p:sp>
        <p:nvSpPr>
          <p:cNvPr id="8" name="Chart Placeholder 7">
            <a:extLst>
              <a:ext uri="{FF2B5EF4-FFF2-40B4-BE49-F238E27FC236}">
                <a16:creationId xmlns:a16="http://schemas.microsoft.com/office/drawing/2014/main" id="{F7C11B55-AE36-C943-8A59-045C1E1EB1C9}"/>
              </a:ext>
            </a:extLst>
          </p:cNvPr>
          <p:cNvSpPr>
            <a:spLocks noGrp="1"/>
          </p:cNvSpPr>
          <p:nvPr>
            <p:ph type="chart" sz="quarter" idx="13"/>
          </p:nvPr>
        </p:nvSpPr>
        <p:spPr>
          <a:xfrm>
            <a:off x="628650" y="1465263"/>
            <a:ext cx="7886700" cy="2962275"/>
          </a:xfrm>
        </p:spPr>
        <p:txBody>
          <a:bodyPr/>
          <a:lstStyle/>
          <a:p>
            <a:endParaRPr lang="en-US"/>
          </a:p>
        </p:txBody>
      </p:sp>
    </p:spTree>
    <p:extLst>
      <p:ext uri="{BB962C8B-B14F-4D97-AF65-F5344CB8AC3E}">
        <p14:creationId xmlns:p14="http://schemas.microsoft.com/office/powerpoint/2010/main" val="1568138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6" name="Picture 5" descr="A picture containing umbrella, clock&#10;&#10;Description automatically generated">
            <a:extLst>
              <a:ext uri="{FF2B5EF4-FFF2-40B4-BE49-F238E27FC236}">
                <a16:creationId xmlns:a16="http://schemas.microsoft.com/office/drawing/2014/main" id="{A400AB7D-D739-0E43-AE65-C5FDFBE9357E}"/>
              </a:ext>
            </a:extLst>
          </p:cNvPr>
          <p:cNvPicPr>
            <a:picLocks noChangeAspect="1"/>
          </p:cNvPicPr>
          <p:nvPr userDrawn="1"/>
        </p:nvPicPr>
        <p:blipFill rotWithShape="1">
          <a:blip r:embed="rId2">
            <a:alphaModFix amt="3000"/>
          </a:blip>
          <a:srcRect r="20445" b="9975"/>
          <a:stretch/>
        </p:blipFill>
        <p:spPr>
          <a:xfrm>
            <a:off x="5181226" y="513063"/>
            <a:ext cx="3962774" cy="4630437"/>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EC0C6A4E-2140-A448-8457-05517EDA6312}" type="slidenum">
              <a:rPr lang="en-US" smtClean="0"/>
              <a:t>‹Nº›</a:t>
            </a:fld>
            <a:endParaRPr lang="en-US"/>
          </a:p>
        </p:txBody>
      </p:sp>
      <p:sp>
        <p:nvSpPr>
          <p:cNvPr id="4" name="Table Placeholder 3">
            <a:extLst>
              <a:ext uri="{FF2B5EF4-FFF2-40B4-BE49-F238E27FC236}">
                <a16:creationId xmlns:a16="http://schemas.microsoft.com/office/drawing/2014/main" id="{91821F1C-284C-AE45-B528-45F2D6976247}"/>
              </a:ext>
            </a:extLst>
          </p:cNvPr>
          <p:cNvSpPr>
            <a:spLocks noGrp="1"/>
          </p:cNvSpPr>
          <p:nvPr>
            <p:ph type="tbl" sz="quarter" idx="13"/>
          </p:nvPr>
        </p:nvSpPr>
        <p:spPr>
          <a:xfrm>
            <a:off x="628650" y="1430338"/>
            <a:ext cx="7886700" cy="2963862"/>
          </a:xfrm>
        </p:spPr>
        <p:txBody>
          <a:bodyPr/>
          <a:lstStyle/>
          <a:p>
            <a:endParaRPr lang="en-US"/>
          </a:p>
        </p:txBody>
      </p:sp>
    </p:spTree>
    <p:extLst>
      <p:ext uri="{BB962C8B-B14F-4D97-AF65-F5344CB8AC3E}">
        <p14:creationId xmlns:p14="http://schemas.microsoft.com/office/powerpoint/2010/main" val="3802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A6BAA6-4112-0B44-AC57-CCC91661946A}"/>
              </a:ext>
            </a:extLst>
          </p:cNvPr>
          <p:cNvSpPr/>
          <p:nvPr userDrawn="1"/>
        </p:nvSpPr>
        <p:spPr>
          <a:xfrm>
            <a:off x="0" y="4680260"/>
            <a:ext cx="9144000" cy="4632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100" b="1" i="0">
                <a:solidFill>
                  <a:schemeClr val="tx2"/>
                </a:solidFill>
                <a:latin typeface="Adelle SemiBold" panose="02000503060000020004" pitchFamily="2" charset="77"/>
              </a:defRPr>
            </a:lvl1pPr>
          </a:lstStyle>
          <a:p>
            <a:fld id="{EC0C6A4E-2140-A448-8457-05517EDA6312}" type="slidenum">
              <a:rPr lang="en-US" smtClean="0"/>
              <a:pPr/>
              <a:t>‹Nº›</a:t>
            </a:fld>
            <a:endParaRPr lang="en-US"/>
          </a:p>
        </p:txBody>
      </p:sp>
      <p:pic>
        <p:nvPicPr>
          <p:cNvPr id="11" name="Picture 10">
            <a:extLst>
              <a:ext uri="{FF2B5EF4-FFF2-40B4-BE49-F238E27FC236}">
                <a16:creationId xmlns:a16="http://schemas.microsoft.com/office/drawing/2014/main" id="{297C47FD-220A-414E-B253-577016D79CF0}"/>
              </a:ext>
            </a:extLst>
          </p:cNvPr>
          <p:cNvPicPr>
            <a:picLocks noChangeAspect="1"/>
          </p:cNvPicPr>
          <p:nvPr userDrawn="1"/>
        </p:nvPicPr>
        <p:blipFill>
          <a:blip r:embed="rId16"/>
          <a:stretch>
            <a:fillRect/>
          </a:stretch>
        </p:blipFill>
        <p:spPr>
          <a:xfrm>
            <a:off x="578935" y="4791619"/>
            <a:ext cx="2718110" cy="249488"/>
          </a:xfrm>
          <a:prstGeom prst="rect">
            <a:avLst/>
          </a:prstGeom>
        </p:spPr>
      </p:pic>
    </p:spTree>
    <p:extLst>
      <p:ext uri="{BB962C8B-B14F-4D97-AF65-F5344CB8AC3E}">
        <p14:creationId xmlns:p14="http://schemas.microsoft.com/office/powerpoint/2010/main" val="929494595"/>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 id="2147483663" r:id="rId4"/>
    <p:sldLayoutId id="2147483662" r:id="rId5"/>
    <p:sldLayoutId id="2147483668" r:id="rId6"/>
    <p:sldLayoutId id="2147483664" r:id="rId7"/>
    <p:sldLayoutId id="2147483666" r:id="rId8"/>
    <p:sldLayoutId id="2147483671" r:id="rId9"/>
    <p:sldLayoutId id="2147483667" r:id="rId10"/>
    <p:sldLayoutId id="2147483673" r:id="rId11"/>
    <p:sldLayoutId id="2147483674" r:id="rId12"/>
    <p:sldLayoutId id="2147483672" r:id="rId13"/>
    <p:sldLayoutId id="2147483676" r:id="rId14"/>
  </p:sldLayoutIdLst>
  <p:hf hdr="0" ftr="0" dt="0"/>
  <p:txStyles>
    <p:titleStyle>
      <a:lvl1pPr algn="l" defTabSz="685800" rtl="0" eaLnBrk="1" latinLnBrk="0" hangingPunct="1">
        <a:lnSpc>
          <a:spcPct val="90000"/>
        </a:lnSpc>
        <a:spcBef>
          <a:spcPct val="0"/>
        </a:spcBef>
        <a:buNone/>
        <a:defRPr sz="3300" kern="1200" baseline="0">
          <a:solidFill>
            <a:schemeClr val="tx1"/>
          </a:solidFill>
          <a:latin typeface="Adelle" panose="02000503060000020004" pitchFamily="2" charset="77"/>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baseline="0">
          <a:solidFill>
            <a:schemeClr val="tx2"/>
          </a:solidFill>
          <a:latin typeface="Adelle" panose="02000503060000020004"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solidFill>
          <a:latin typeface="Adelle" panose="02000503060000020004"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accent1"/>
          </a:solidFill>
          <a:latin typeface="Adelle" panose="02000503060000020004"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accent1"/>
          </a:solidFill>
          <a:latin typeface="Adelle" panose="02000503060000020004"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accent1"/>
          </a:solidFill>
          <a:latin typeface="Adelle" panose="02000503060000020004"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165_5082C3F4.xm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microsoft.com/office/2007/relationships/hdphoto" Target="../media/hdphoto3.wdp"/><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microsoft.com/office/2007/relationships/hdphoto" Target="../media/hdphoto4.wdp"/><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microsoft.com/office/2018/10/relationships/comments" Target="../comments/modernComment_15E_10BD12AA.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919470-DAEE-0985-61EC-420409007399}"/>
              </a:ext>
            </a:extLst>
          </p:cNvPr>
          <p:cNvSpPr/>
          <p:nvPr/>
        </p:nvSpPr>
        <p:spPr>
          <a:xfrm>
            <a:off x="0" y="-44950"/>
            <a:ext cx="9144000" cy="5188449"/>
          </a:xfrm>
          <a:prstGeom prst="rect">
            <a:avLst/>
          </a:prstGeom>
          <a:solidFill>
            <a:srgbClr val="063D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group of people standing together&#10;&#10;Description automatically generated">
            <a:extLst>
              <a:ext uri="{FF2B5EF4-FFF2-40B4-BE49-F238E27FC236}">
                <a16:creationId xmlns:a16="http://schemas.microsoft.com/office/drawing/2014/main" id="{D3C23FD9-896F-0F37-E6B4-319B97B11B06}"/>
              </a:ext>
            </a:extLst>
          </p:cNvPr>
          <p:cNvPicPr>
            <a:picLocks noChangeAspect="1"/>
          </p:cNvPicPr>
          <p:nvPr/>
        </p:nvPicPr>
        <p:blipFill>
          <a:blip r:embed="rId2"/>
          <a:stretch>
            <a:fillRect/>
          </a:stretch>
        </p:blipFill>
        <p:spPr>
          <a:xfrm>
            <a:off x="6421" y="-25685"/>
            <a:ext cx="9144000" cy="5143500"/>
          </a:xfrm>
          <a:prstGeom prst="rect">
            <a:avLst/>
          </a:prstGeom>
        </p:spPr>
      </p:pic>
      <p:sp>
        <p:nvSpPr>
          <p:cNvPr id="5" name="Title 1">
            <a:extLst>
              <a:ext uri="{FF2B5EF4-FFF2-40B4-BE49-F238E27FC236}">
                <a16:creationId xmlns:a16="http://schemas.microsoft.com/office/drawing/2014/main" id="{15284332-DEDE-4B84-AA2A-5B2BD39774EC}"/>
              </a:ext>
            </a:extLst>
          </p:cNvPr>
          <p:cNvSpPr>
            <a:spLocks noGrp="1"/>
          </p:cNvSpPr>
          <p:nvPr>
            <p:ph type="title"/>
          </p:nvPr>
        </p:nvSpPr>
        <p:spPr>
          <a:xfrm>
            <a:off x="1452689" y="1142200"/>
            <a:ext cx="6227061" cy="1538356"/>
          </a:xfrm>
          <a:noFill/>
        </p:spPr>
        <p:txBody>
          <a:bodyPr>
            <a:normAutofit/>
          </a:bodyPr>
          <a:lstStyle/>
          <a:p>
            <a:pPr algn="ctr"/>
            <a:r>
              <a:rPr lang="es-ES" sz="4000" b="1" dirty="0">
                <a:solidFill>
                  <a:schemeClr val="bg1"/>
                </a:solidFill>
                <a:latin typeface="DM Serif"/>
              </a:rPr>
              <a:t>Encuesta de Presupuesto Abierto 2023 ​</a:t>
            </a:r>
            <a:endParaRPr lang="en-US" sz="4000" dirty="0">
              <a:solidFill>
                <a:schemeClr val="bg1"/>
              </a:solidFill>
              <a:latin typeface="DM Serif"/>
              <a:cs typeface="Calibri"/>
            </a:endParaRPr>
          </a:p>
        </p:txBody>
      </p:sp>
      <p:sp>
        <p:nvSpPr>
          <p:cNvPr id="2" name="Content Placeholder 1">
            <a:extLst>
              <a:ext uri="{FF2B5EF4-FFF2-40B4-BE49-F238E27FC236}">
                <a16:creationId xmlns:a16="http://schemas.microsoft.com/office/drawing/2014/main" id="{50F74E5D-B7D3-B69C-A569-AE1C66ABB9EC}"/>
              </a:ext>
            </a:extLst>
          </p:cNvPr>
          <p:cNvSpPr>
            <a:spLocks noGrp="1"/>
          </p:cNvSpPr>
          <p:nvPr>
            <p:ph idx="1"/>
          </p:nvPr>
        </p:nvSpPr>
        <p:spPr>
          <a:xfrm>
            <a:off x="4169831" y="2797188"/>
            <a:ext cx="2724855" cy="303622"/>
          </a:xfrm>
        </p:spPr>
        <p:txBody>
          <a:bodyPr vert="horz" lIns="91440" tIns="45720" rIns="91440" bIns="45720" rtlCol="0" anchor="t">
            <a:normAutofit fontScale="77500" lnSpcReduction="20000"/>
          </a:bodyPr>
          <a:lstStyle/>
          <a:p>
            <a:pPr algn="ctr"/>
            <a:r>
              <a:rPr lang="es-ES" sz="1200" b="1" dirty="0">
                <a:solidFill>
                  <a:srgbClr val="FFC000"/>
                </a:solidFill>
                <a:latin typeface="Adelle Sans"/>
                <a:cs typeface="Calibri"/>
              </a:rPr>
              <a:t>EMBARGADO HASTA EL </a:t>
            </a:r>
            <a:r>
              <a:rPr lang="es-ES" sz="1200" b="1" u="sng" dirty="0">
                <a:solidFill>
                  <a:srgbClr val="FFC000"/>
                </a:solidFill>
                <a:latin typeface="Adelle Sans"/>
                <a:cs typeface="Calibri"/>
              </a:rPr>
              <a:t>29 DE MAYO DE 2024</a:t>
            </a:r>
            <a:r>
              <a:rPr lang="es-ES" sz="1200" b="1" dirty="0">
                <a:solidFill>
                  <a:srgbClr val="FFC000"/>
                </a:solidFill>
                <a:latin typeface="Adelle Sans"/>
                <a:cs typeface="Calibri"/>
              </a:rPr>
              <a:t>​</a:t>
            </a:r>
            <a:endParaRPr lang="en-US" sz="1200" b="1" u="sng" dirty="0">
              <a:solidFill>
                <a:srgbClr val="FFC000"/>
              </a:solidFill>
              <a:latin typeface="Adelle Sans"/>
              <a:cs typeface="Calibri"/>
            </a:endParaRPr>
          </a:p>
        </p:txBody>
      </p:sp>
      <p:sp>
        <p:nvSpPr>
          <p:cNvPr id="4" name="Slide Number Placeholder 3">
            <a:extLst>
              <a:ext uri="{FF2B5EF4-FFF2-40B4-BE49-F238E27FC236}">
                <a16:creationId xmlns:a16="http://schemas.microsoft.com/office/drawing/2014/main" id="{0C091D8C-1FD9-D544-8F26-2913223C5C49}"/>
              </a:ext>
            </a:extLst>
          </p:cNvPr>
          <p:cNvSpPr>
            <a:spLocks noGrp="1"/>
          </p:cNvSpPr>
          <p:nvPr>
            <p:ph type="sldNum" sz="quarter" idx="12"/>
          </p:nvPr>
        </p:nvSpPr>
        <p:spPr/>
        <p:txBody>
          <a:bodyPr/>
          <a:lstStyle/>
          <a:p>
            <a:fld id="{EC0C6A4E-2140-A448-8457-05517EDA6312}" type="slidenum">
              <a:rPr lang="en-US" smtClean="0"/>
              <a:t>1</a:t>
            </a:fld>
            <a:endParaRPr lang="en-US"/>
          </a:p>
        </p:txBody>
      </p:sp>
      <p:pic>
        <p:nvPicPr>
          <p:cNvPr id="6" name="Picture 5" descr="A black and white rectangle">
            <a:extLst>
              <a:ext uri="{FF2B5EF4-FFF2-40B4-BE49-F238E27FC236}">
                <a16:creationId xmlns:a16="http://schemas.microsoft.com/office/drawing/2014/main" id="{7988FE6C-363C-6DB6-4F34-CE1BA1F2EC39}"/>
              </a:ext>
            </a:extLst>
          </p:cNvPr>
          <p:cNvPicPr>
            <a:picLocks noChangeAspect="1"/>
          </p:cNvPicPr>
          <p:nvPr/>
        </p:nvPicPr>
        <p:blipFill>
          <a:blip r:embed="rId3"/>
          <a:stretch>
            <a:fillRect/>
          </a:stretch>
        </p:blipFill>
        <p:spPr>
          <a:xfrm>
            <a:off x="-19264" y="3853630"/>
            <a:ext cx="9169685" cy="1331764"/>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71D7FFFD-80D0-A0AC-A5B5-E0B35B450A75}"/>
              </a:ext>
            </a:extLst>
          </p:cNvPr>
          <p:cNvPicPr>
            <a:picLocks noChangeAspect="1"/>
          </p:cNvPicPr>
          <p:nvPr/>
        </p:nvPicPr>
        <p:blipFill>
          <a:blip r:embed="rId4"/>
          <a:stretch>
            <a:fillRect/>
          </a:stretch>
        </p:blipFill>
        <p:spPr>
          <a:xfrm>
            <a:off x="662059" y="4306094"/>
            <a:ext cx="1695450" cy="742950"/>
          </a:xfrm>
          <a:prstGeom prst="rect">
            <a:avLst/>
          </a:prstGeom>
        </p:spPr>
      </p:pic>
    </p:spTree>
    <p:extLst>
      <p:ext uri="{BB962C8B-B14F-4D97-AF65-F5344CB8AC3E}">
        <p14:creationId xmlns:p14="http://schemas.microsoft.com/office/powerpoint/2010/main" val="102950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447639" y="368286"/>
            <a:ext cx="8039562" cy="572700"/>
          </a:xfrm>
          <a:prstGeom prst="rect">
            <a:avLst/>
          </a:prstGeom>
        </p:spPr>
        <p:txBody>
          <a:bodyPr spcFirstLastPara="1" wrap="square" lIns="91425" tIns="91425" rIns="91425" bIns="91425" anchor="t" anchorCtr="0">
            <a:noAutofit/>
          </a:bodyPr>
          <a:lstStyle/>
          <a:p>
            <a:pPr>
              <a:lnSpc>
                <a:spcPct val="100000"/>
              </a:lnSpc>
              <a:buClr>
                <a:schemeClr val="dk1"/>
              </a:buClr>
              <a:buSzPts val="1100"/>
            </a:pPr>
            <a:r>
              <a:rPr lang="es-ES" sz="2400" b="1" dirty="0">
                <a:solidFill>
                  <a:srgbClr val="6FD4D9"/>
                </a:solidFill>
                <a:latin typeface="DM Serif"/>
              </a:rPr>
              <a:t>El estado global de los documentos presupuestarios en 2023​</a:t>
            </a:r>
            <a:endParaRPr lang="en-US" sz="2400" b="1" dirty="0">
              <a:solidFill>
                <a:srgbClr val="6FD4D9"/>
              </a:solidFill>
              <a:latin typeface="DM Serif"/>
              <a:cs typeface="Calibri"/>
            </a:endParaRPr>
          </a:p>
        </p:txBody>
      </p:sp>
      <p:sp>
        <p:nvSpPr>
          <p:cNvPr id="2" name="TextBox 1">
            <a:extLst>
              <a:ext uri="{FF2B5EF4-FFF2-40B4-BE49-F238E27FC236}">
                <a16:creationId xmlns:a16="http://schemas.microsoft.com/office/drawing/2014/main" id="{4795BB12-3568-884E-90AF-AD0A3B873AE9}"/>
              </a:ext>
            </a:extLst>
          </p:cNvPr>
          <p:cNvSpPr txBox="1"/>
          <p:nvPr/>
        </p:nvSpPr>
        <p:spPr>
          <a:xfrm>
            <a:off x="622679" y="2371297"/>
            <a:ext cx="2379827"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400" dirty="0">
                <a:solidFill>
                  <a:srgbClr val="3A3838"/>
                </a:solidFill>
                <a:latin typeface="Adelle Sans light"/>
                <a:ea typeface="Calibri"/>
                <a:cs typeface="Calibri"/>
              </a:rPr>
              <a:t>Los Presupuestos Ciudadanos han sido los más volátiles de los ocho documentos presupuestarios clave a lo largo de los años, pero esta es la primera vez que los avances globales no superan las caídas.</a:t>
            </a:r>
            <a:endParaRPr lang="en-GB" sz="1600" dirty="0">
              <a:solidFill>
                <a:srgbClr val="3A3838"/>
              </a:solidFill>
              <a:latin typeface="Adelle Sans light"/>
              <a:ea typeface="Calibri"/>
              <a:cs typeface="Calibri"/>
            </a:endParaRPr>
          </a:p>
        </p:txBody>
      </p:sp>
      <p:sp>
        <p:nvSpPr>
          <p:cNvPr id="4" name="TextBox 3">
            <a:extLst>
              <a:ext uri="{FF2B5EF4-FFF2-40B4-BE49-F238E27FC236}">
                <a16:creationId xmlns:a16="http://schemas.microsoft.com/office/drawing/2014/main" id="{EF17A5A4-487B-A4C1-3448-BCAA32AB1668}"/>
              </a:ext>
            </a:extLst>
          </p:cNvPr>
          <p:cNvSpPr txBox="1"/>
          <p:nvPr/>
        </p:nvSpPr>
        <p:spPr>
          <a:xfrm>
            <a:off x="3173105" y="2371297"/>
            <a:ext cx="255042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1600" baseline="0" dirty="0">
                <a:solidFill>
                  <a:srgbClr val="3A3838"/>
                </a:solidFill>
                <a:latin typeface="Adelle Sans light"/>
              </a:rPr>
              <a:t>La disponibilidad pública neta de los informes de ejecución presupuestaria entregados durante el año cayó por primera vez desde 2017.</a:t>
            </a:r>
            <a:endParaRPr lang="en-GB" dirty="0">
              <a:solidFill>
                <a:srgbClr val="3A3838"/>
              </a:solidFill>
              <a:latin typeface="Adelle Sans light"/>
            </a:endParaRPr>
          </a:p>
        </p:txBody>
      </p:sp>
      <p:sp>
        <p:nvSpPr>
          <p:cNvPr id="5" name="TextBox 4">
            <a:extLst>
              <a:ext uri="{FF2B5EF4-FFF2-40B4-BE49-F238E27FC236}">
                <a16:creationId xmlns:a16="http://schemas.microsoft.com/office/drawing/2014/main" id="{A269AF93-D5D4-7582-AA58-E923AF24CE77}"/>
              </a:ext>
            </a:extLst>
          </p:cNvPr>
          <p:cNvSpPr txBox="1"/>
          <p:nvPr/>
        </p:nvSpPr>
        <p:spPr>
          <a:xfrm>
            <a:off x="6090314" y="2371297"/>
            <a:ext cx="239688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600" dirty="0">
                <a:solidFill>
                  <a:srgbClr val="3A3838"/>
                </a:solidFill>
                <a:latin typeface="Adelle Sans light"/>
                <a:ea typeface="Calibri"/>
                <a:cs typeface="Calibri"/>
              </a:rPr>
              <a:t>de los países no publican un informe de fin de año sobre la ejecución de su presupuesto.</a:t>
            </a:r>
            <a:endParaRPr lang="en-GB" sz="1600" dirty="0">
              <a:solidFill>
                <a:srgbClr val="3A3838"/>
              </a:solidFill>
              <a:latin typeface="Adelle Sans light"/>
              <a:ea typeface="Calibri"/>
              <a:cs typeface="Calibri"/>
            </a:endParaRPr>
          </a:p>
        </p:txBody>
      </p:sp>
      <p:sp>
        <p:nvSpPr>
          <p:cNvPr id="6" name="TextBox 5">
            <a:extLst>
              <a:ext uri="{FF2B5EF4-FFF2-40B4-BE49-F238E27FC236}">
                <a16:creationId xmlns:a16="http://schemas.microsoft.com/office/drawing/2014/main" id="{C142D57D-DFBC-6AAC-D466-DD3623795849}"/>
              </a:ext>
            </a:extLst>
          </p:cNvPr>
          <p:cNvSpPr txBox="1"/>
          <p:nvPr/>
        </p:nvSpPr>
        <p:spPr>
          <a:xfrm>
            <a:off x="6115904" y="1305067"/>
            <a:ext cx="2038634"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dirty="0">
                <a:solidFill>
                  <a:srgbClr val="F3A97C"/>
                </a:solidFill>
                <a:latin typeface="DM Serif"/>
                <a:ea typeface="Calibri"/>
                <a:cs typeface="Calibri"/>
              </a:rPr>
              <a:t>28%</a:t>
            </a:r>
            <a:endParaRPr lang="en-GB" sz="6600" b="1" dirty="0">
              <a:solidFill>
                <a:srgbClr val="F3A97C"/>
              </a:solidFill>
              <a:latin typeface="DM Serif"/>
              <a:ea typeface="Calibri"/>
              <a:cs typeface="Calibri"/>
            </a:endParaRPr>
          </a:p>
        </p:txBody>
      </p:sp>
      <p:sp>
        <p:nvSpPr>
          <p:cNvPr id="7" name="TextBox 6">
            <a:extLst>
              <a:ext uri="{FF2B5EF4-FFF2-40B4-BE49-F238E27FC236}">
                <a16:creationId xmlns:a16="http://schemas.microsoft.com/office/drawing/2014/main" id="{9B27D1EF-CE87-3F8D-1879-FB48B337EB4E}"/>
              </a:ext>
            </a:extLst>
          </p:cNvPr>
          <p:cNvSpPr txBox="1"/>
          <p:nvPr/>
        </p:nvSpPr>
        <p:spPr>
          <a:xfrm>
            <a:off x="3723280" y="1330657"/>
            <a:ext cx="955343" cy="10805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200" b="1" baseline="0">
                <a:solidFill>
                  <a:srgbClr val="F3A97C"/>
                </a:solidFill>
                <a:latin typeface="DM Serif"/>
              </a:rPr>
              <a:t>-9</a:t>
            </a:r>
            <a:r>
              <a:rPr lang="en-US" sz="6200">
                <a:solidFill>
                  <a:srgbClr val="F3A97C"/>
                </a:solidFill>
                <a:latin typeface="DM Serif"/>
                <a:ea typeface="DM Serif"/>
                <a:cs typeface="DM Serif"/>
              </a:rPr>
              <a:t>​</a:t>
            </a:r>
            <a:endParaRPr lang="en-GB">
              <a:solidFill>
                <a:srgbClr val="F3A97C"/>
              </a:solidFill>
              <a:ea typeface="Calibri"/>
              <a:cs typeface="Calibri"/>
            </a:endParaRPr>
          </a:p>
        </p:txBody>
      </p:sp>
      <p:sp>
        <p:nvSpPr>
          <p:cNvPr id="8" name="TextBox 7">
            <a:extLst>
              <a:ext uri="{FF2B5EF4-FFF2-40B4-BE49-F238E27FC236}">
                <a16:creationId xmlns:a16="http://schemas.microsoft.com/office/drawing/2014/main" id="{33390419-FCA1-EE42-44C5-FAA05CF43055}"/>
              </a:ext>
            </a:extLst>
          </p:cNvPr>
          <p:cNvSpPr txBox="1"/>
          <p:nvPr/>
        </p:nvSpPr>
        <p:spPr>
          <a:xfrm>
            <a:off x="989462" y="1364776"/>
            <a:ext cx="1258275"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200" b="1" baseline="0">
                <a:solidFill>
                  <a:srgbClr val="F3A97C"/>
                </a:solidFill>
                <a:latin typeface="DM Serif"/>
              </a:rPr>
              <a:t>-10</a:t>
            </a:r>
            <a:r>
              <a:rPr lang="en-US" sz="6200">
                <a:solidFill>
                  <a:srgbClr val="F3A97C"/>
                </a:solidFill>
                <a:latin typeface="DM Serif"/>
                <a:ea typeface="DM Serif"/>
                <a:cs typeface="DM Serif"/>
              </a:rPr>
              <a:t>​</a:t>
            </a:r>
            <a:endParaRPr lang="en-GB">
              <a:solidFill>
                <a:srgbClr val="F3A97C"/>
              </a:solidFill>
              <a:latin typeface="DM Serif"/>
              <a:ea typeface="Calibri"/>
              <a:cs typeface="Calibri"/>
            </a:endParaRPr>
          </a:p>
        </p:txBody>
      </p:sp>
      <p:pic>
        <p:nvPicPr>
          <p:cNvPr id="35" name="Picture 34" descr="A blue rectangular object with black background&#10;&#10;Description automatically generated">
            <a:extLst>
              <a:ext uri="{FF2B5EF4-FFF2-40B4-BE49-F238E27FC236}">
                <a16:creationId xmlns:a16="http://schemas.microsoft.com/office/drawing/2014/main" id="{BA11A23C-E75B-6454-A046-C493909E4C31}"/>
              </a:ext>
            </a:extLst>
          </p:cNvPr>
          <p:cNvPicPr>
            <a:picLocks noChangeAspect="1"/>
          </p:cNvPicPr>
          <p:nvPr/>
        </p:nvPicPr>
        <p:blipFill>
          <a:blip r:embed="rId4"/>
          <a:stretch>
            <a:fillRect/>
          </a:stretch>
        </p:blipFill>
        <p:spPr>
          <a:xfrm>
            <a:off x="-41413" y="4501436"/>
            <a:ext cx="9268240" cy="647577"/>
          </a:xfrm>
          <a:prstGeom prst="rect">
            <a:avLst/>
          </a:prstGeom>
        </p:spPr>
      </p:pic>
      <p:sp>
        <p:nvSpPr>
          <p:cNvPr id="37" name="TextBox 36">
            <a:extLst>
              <a:ext uri="{FF2B5EF4-FFF2-40B4-BE49-F238E27FC236}">
                <a16:creationId xmlns:a16="http://schemas.microsoft.com/office/drawing/2014/main" id="{97C680B4-66BE-F86B-4273-D8A8CA0B3016}"/>
              </a:ext>
            </a:extLst>
          </p:cNvPr>
          <p:cNvSpPr txBox="1"/>
          <p:nvPr/>
        </p:nvSpPr>
        <p:spPr>
          <a:xfrm>
            <a:off x="359596" y="4751797"/>
            <a:ext cx="289602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solidFill>
                  <a:srgbClr val="FFFFFF"/>
                </a:solidFill>
                <a:latin typeface="Adelle Sans light"/>
                <a:ea typeface="Calibri"/>
                <a:cs typeface="Calibri"/>
              </a:rPr>
              <a:t>International Budget Partnership</a:t>
            </a:r>
            <a:endParaRPr lang="en-GB" sz="1200">
              <a:solidFill>
                <a:srgbClr val="FFFFFF"/>
              </a:solidFill>
              <a:latin typeface="Adelle Sans light"/>
            </a:endParaRPr>
          </a:p>
        </p:txBody>
      </p:sp>
      <p:sp>
        <p:nvSpPr>
          <p:cNvPr id="39" name="TextBox 38">
            <a:extLst>
              <a:ext uri="{FF2B5EF4-FFF2-40B4-BE49-F238E27FC236}">
                <a16:creationId xmlns:a16="http://schemas.microsoft.com/office/drawing/2014/main" id="{F6DC1196-50B1-05E5-ECDD-CCB556D40C99}"/>
              </a:ext>
            </a:extLst>
          </p:cNvPr>
          <p:cNvSpPr txBox="1"/>
          <p:nvPr/>
        </p:nvSpPr>
        <p:spPr>
          <a:xfrm>
            <a:off x="8636713" y="4751797"/>
            <a:ext cx="32748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a:solidFill>
                  <a:schemeClr val="bg1"/>
                </a:solidFill>
                <a:latin typeface="Adelle Sans light"/>
                <a:ea typeface="Calibri"/>
                <a:cs typeface="Calibri"/>
              </a:rPr>
              <a:t>15</a:t>
            </a:r>
          </a:p>
        </p:txBody>
      </p:sp>
    </p:spTree>
    <p:extLst>
      <p:ext uri="{BB962C8B-B14F-4D97-AF65-F5344CB8AC3E}">
        <p14:creationId xmlns:p14="http://schemas.microsoft.com/office/powerpoint/2010/main" val="1350747124"/>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holding a paper with text&#10;&#10;Description automatically generated">
            <a:extLst>
              <a:ext uri="{FF2B5EF4-FFF2-40B4-BE49-F238E27FC236}">
                <a16:creationId xmlns:a16="http://schemas.microsoft.com/office/drawing/2014/main" id="{57C87D3C-1BC0-52D3-E081-221F11AE715F}"/>
              </a:ext>
            </a:extLst>
          </p:cNvPr>
          <p:cNvPicPr>
            <a:picLocks noChangeAspect="1"/>
          </p:cNvPicPr>
          <p:nvPr/>
        </p:nvPicPr>
        <p:blipFill>
          <a:blip r:embed="rId3"/>
          <a:stretch>
            <a:fillRect/>
          </a:stretch>
        </p:blipFill>
        <p:spPr>
          <a:xfrm>
            <a:off x="1484658" y="2952"/>
            <a:ext cx="7733884" cy="5137596"/>
          </a:xfrm>
          <a:prstGeom prst="rect">
            <a:avLst/>
          </a:prstGeom>
        </p:spPr>
      </p:pic>
      <p:sp>
        <p:nvSpPr>
          <p:cNvPr id="4" name="Slide Number Placeholder 3">
            <a:extLst>
              <a:ext uri="{FF2B5EF4-FFF2-40B4-BE49-F238E27FC236}">
                <a16:creationId xmlns:a16="http://schemas.microsoft.com/office/drawing/2014/main" id="{0C091D8C-1FD9-D544-8F26-2913223C5C49}"/>
              </a:ext>
            </a:extLst>
          </p:cNvPr>
          <p:cNvSpPr>
            <a:spLocks noGrp="1"/>
          </p:cNvSpPr>
          <p:nvPr>
            <p:ph type="sldNum" sz="quarter" idx="12"/>
          </p:nvPr>
        </p:nvSpPr>
        <p:spPr/>
        <p:txBody>
          <a:bodyPr/>
          <a:lstStyle/>
          <a:p>
            <a:fld id="{EC0C6A4E-2140-A448-8457-05517EDA6312}" type="slidenum">
              <a:rPr lang="en-US" smtClean="0"/>
              <a:t>11</a:t>
            </a:fld>
            <a:endParaRPr lang="en-US"/>
          </a:p>
        </p:txBody>
      </p:sp>
      <p:sp>
        <p:nvSpPr>
          <p:cNvPr id="5" name="Rectangle 4">
            <a:extLst>
              <a:ext uri="{FF2B5EF4-FFF2-40B4-BE49-F238E27FC236}">
                <a16:creationId xmlns:a16="http://schemas.microsoft.com/office/drawing/2014/main" id="{C212A3A2-F051-7896-F9F2-C74253F73BF1}"/>
              </a:ext>
            </a:extLst>
          </p:cNvPr>
          <p:cNvSpPr/>
          <p:nvPr/>
        </p:nvSpPr>
        <p:spPr>
          <a:xfrm>
            <a:off x="-18636" y="1"/>
            <a:ext cx="5211830" cy="5145818"/>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4F9B87E5-10CC-F152-D35E-D29C7B947785}"/>
              </a:ext>
            </a:extLst>
          </p:cNvPr>
          <p:cNvPicPr>
            <a:picLocks noChangeAspect="1"/>
          </p:cNvPicPr>
          <p:nvPr/>
        </p:nvPicPr>
        <p:blipFill>
          <a:blip r:embed="rId4"/>
          <a:stretch>
            <a:fillRect/>
          </a:stretch>
        </p:blipFill>
        <p:spPr>
          <a:xfrm>
            <a:off x="-450608" y="-950225"/>
            <a:ext cx="3229865" cy="3359055"/>
          </a:xfrm>
          <a:prstGeom prst="rect">
            <a:avLst/>
          </a:prstGeom>
          <a:ln>
            <a:noFill/>
          </a:ln>
          <a:effectLst/>
        </p:spPr>
      </p:pic>
      <p:sp>
        <p:nvSpPr>
          <p:cNvPr id="7" name="Content Placeholder 6">
            <a:extLst>
              <a:ext uri="{FF2B5EF4-FFF2-40B4-BE49-F238E27FC236}">
                <a16:creationId xmlns:a16="http://schemas.microsoft.com/office/drawing/2014/main" id="{837F4A41-E157-EC66-6272-9EA0EC0F0226}"/>
              </a:ext>
            </a:extLst>
          </p:cNvPr>
          <p:cNvSpPr>
            <a:spLocks noGrp="1"/>
          </p:cNvSpPr>
          <p:nvPr>
            <p:ph idx="1"/>
          </p:nvPr>
        </p:nvSpPr>
        <p:spPr>
          <a:xfrm>
            <a:off x="696661" y="1286976"/>
            <a:ext cx="3876031" cy="2691261"/>
          </a:xfrm>
          <a:noFill/>
          <a:ln>
            <a:noFill/>
          </a:ln>
        </p:spPr>
        <p:txBody>
          <a:bodyPr vert="horz" lIns="91440" tIns="45720" rIns="91440" bIns="45720" rtlCol="0" anchor="t">
            <a:normAutofit fontScale="92500" lnSpcReduction="10000"/>
          </a:bodyPr>
          <a:lstStyle/>
          <a:p>
            <a:r>
              <a:rPr lang="es-ES" sz="3200" b="1" dirty="0">
                <a:solidFill>
                  <a:srgbClr val="FFFFFF"/>
                </a:solidFill>
                <a:effectLst/>
                <a:latin typeface="DM Serif"/>
              </a:rPr>
              <a:t>Hay escasa información sobre el aumento de los ingresos, la deuda y los impactos de las políticas en poblaciones diversas.</a:t>
            </a:r>
            <a:endParaRPr lang="fr-FR" sz="3200" b="1" dirty="0">
              <a:solidFill>
                <a:srgbClr val="FFFFFF"/>
              </a:solidFill>
              <a:effectLst/>
              <a:latin typeface="DM Serif"/>
            </a:endParaRPr>
          </a:p>
        </p:txBody>
      </p:sp>
      <p:pic>
        <p:nvPicPr>
          <p:cNvPr id="13" name="Picture 12" descr="A blue rectangular object with black background&#10;&#10;Description automatically generated">
            <a:extLst>
              <a:ext uri="{FF2B5EF4-FFF2-40B4-BE49-F238E27FC236}">
                <a16:creationId xmlns:a16="http://schemas.microsoft.com/office/drawing/2014/main" id="{CD43035B-C0E2-1FBC-E0E4-08ED52A06660}"/>
              </a:ext>
            </a:extLst>
          </p:cNvPr>
          <p:cNvPicPr>
            <a:picLocks noChangeAspect="1"/>
          </p:cNvPicPr>
          <p:nvPr/>
        </p:nvPicPr>
        <p:blipFill>
          <a:blip r:embed="rId5"/>
          <a:stretch>
            <a:fillRect/>
          </a:stretch>
        </p:blipFill>
        <p:spPr>
          <a:xfrm>
            <a:off x="-41413" y="4501436"/>
            <a:ext cx="9268240" cy="647577"/>
          </a:xfrm>
          <a:prstGeom prst="rect">
            <a:avLst/>
          </a:prstGeom>
        </p:spPr>
      </p:pic>
      <p:sp>
        <p:nvSpPr>
          <p:cNvPr id="15" name="TextBox 14">
            <a:extLst>
              <a:ext uri="{FF2B5EF4-FFF2-40B4-BE49-F238E27FC236}">
                <a16:creationId xmlns:a16="http://schemas.microsoft.com/office/drawing/2014/main" id="{B2D91F99-B8CA-794A-7AA2-EECA175E298F}"/>
              </a:ext>
            </a:extLst>
          </p:cNvPr>
          <p:cNvSpPr txBox="1"/>
          <p:nvPr/>
        </p:nvSpPr>
        <p:spPr>
          <a:xfrm>
            <a:off x="359596" y="4751797"/>
            <a:ext cx="289602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solidFill>
                  <a:srgbClr val="FFFFFF"/>
                </a:solidFill>
                <a:latin typeface="Adelle Sans light"/>
                <a:ea typeface="Calibri"/>
                <a:cs typeface="Calibri"/>
              </a:rPr>
              <a:t>International Budget Partnership</a:t>
            </a:r>
            <a:endParaRPr lang="en-GB" sz="1200">
              <a:solidFill>
                <a:srgbClr val="FFFFFF"/>
              </a:solidFill>
              <a:latin typeface="Adelle Sans light"/>
            </a:endParaRPr>
          </a:p>
        </p:txBody>
      </p:sp>
      <p:sp>
        <p:nvSpPr>
          <p:cNvPr id="17" name="TextBox 16">
            <a:extLst>
              <a:ext uri="{FF2B5EF4-FFF2-40B4-BE49-F238E27FC236}">
                <a16:creationId xmlns:a16="http://schemas.microsoft.com/office/drawing/2014/main" id="{D219EC3A-D7B7-858A-B914-C860BA9B9AF4}"/>
              </a:ext>
            </a:extLst>
          </p:cNvPr>
          <p:cNvSpPr txBox="1"/>
          <p:nvPr/>
        </p:nvSpPr>
        <p:spPr>
          <a:xfrm>
            <a:off x="8512474" y="4758008"/>
            <a:ext cx="45172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a:solidFill>
                  <a:schemeClr val="bg1"/>
                </a:solidFill>
                <a:latin typeface="Adelle Sans light"/>
                <a:ea typeface="Calibri"/>
                <a:cs typeface="Calibri"/>
              </a:rPr>
              <a:t>16</a:t>
            </a:r>
          </a:p>
        </p:txBody>
      </p:sp>
    </p:spTree>
    <p:extLst>
      <p:ext uri="{BB962C8B-B14F-4D97-AF65-F5344CB8AC3E}">
        <p14:creationId xmlns:p14="http://schemas.microsoft.com/office/powerpoint/2010/main" val="855136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091D8C-1FD9-D544-8F26-2913223C5C49}"/>
              </a:ext>
            </a:extLst>
          </p:cNvPr>
          <p:cNvSpPr>
            <a:spLocks noGrp="1"/>
          </p:cNvSpPr>
          <p:nvPr>
            <p:ph type="sldNum" sz="quarter" idx="12"/>
          </p:nvPr>
        </p:nvSpPr>
        <p:spPr/>
        <p:txBody>
          <a:bodyPr/>
          <a:lstStyle/>
          <a:p>
            <a:fld id="{EC0C6A4E-2140-A448-8457-05517EDA6312}" type="slidenum">
              <a:rPr lang="en-US" smtClean="0"/>
              <a:t>12</a:t>
            </a:fld>
            <a:endParaRPr lang="en-US"/>
          </a:p>
        </p:txBody>
      </p:sp>
      <p:pic>
        <p:nvPicPr>
          <p:cNvPr id="3" name="Picture 3" descr="A picture containing icon&#10;&#10;Description automatically generated">
            <a:extLst>
              <a:ext uri="{FF2B5EF4-FFF2-40B4-BE49-F238E27FC236}">
                <a16:creationId xmlns:a16="http://schemas.microsoft.com/office/drawing/2014/main" id="{B9B2E444-B24E-9FB8-3F44-628C0995B4C0}"/>
              </a:ext>
            </a:extLst>
          </p:cNvPr>
          <p:cNvPicPr>
            <a:picLocks noChangeAspect="1"/>
          </p:cNvPicPr>
          <p:nvPr/>
        </p:nvPicPr>
        <p:blipFill>
          <a:blip r:embed="rId3"/>
          <a:stretch>
            <a:fillRect/>
          </a:stretch>
        </p:blipFill>
        <p:spPr>
          <a:xfrm>
            <a:off x="311699" y="261648"/>
            <a:ext cx="642129" cy="625955"/>
          </a:xfrm>
          <a:prstGeom prst="rect">
            <a:avLst/>
          </a:prstGeom>
        </p:spPr>
      </p:pic>
      <p:sp>
        <p:nvSpPr>
          <p:cNvPr id="7" name="Rectangle 6">
            <a:extLst>
              <a:ext uri="{FF2B5EF4-FFF2-40B4-BE49-F238E27FC236}">
                <a16:creationId xmlns:a16="http://schemas.microsoft.com/office/drawing/2014/main" id="{8B1640FD-A7D2-4FA3-B72A-158D88F1906A}"/>
              </a:ext>
            </a:extLst>
          </p:cNvPr>
          <p:cNvSpPr/>
          <p:nvPr/>
        </p:nvSpPr>
        <p:spPr>
          <a:xfrm>
            <a:off x="-1" y="1"/>
            <a:ext cx="9143999"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a:extLst>
              <a:ext uri="{FF2B5EF4-FFF2-40B4-BE49-F238E27FC236}">
                <a16:creationId xmlns:a16="http://schemas.microsoft.com/office/drawing/2014/main" id="{50F74E5D-B7D3-B69C-A569-AE1C66ABB9EC}"/>
              </a:ext>
            </a:extLst>
          </p:cNvPr>
          <p:cNvSpPr>
            <a:spLocks noGrp="1"/>
          </p:cNvSpPr>
          <p:nvPr>
            <p:ph idx="1"/>
          </p:nvPr>
        </p:nvSpPr>
        <p:spPr>
          <a:xfrm>
            <a:off x="498751" y="2418715"/>
            <a:ext cx="4792315" cy="2153285"/>
          </a:xfrm>
        </p:spPr>
        <p:txBody>
          <a:bodyPr vert="horz" lIns="91440" tIns="45720" rIns="91440" bIns="45720" rtlCol="0" anchor="t">
            <a:noAutofit/>
          </a:bodyPr>
          <a:lstStyle/>
          <a:p>
            <a:pPr>
              <a:lnSpc>
                <a:spcPct val="150000"/>
              </a:lnSpc>
            </a:pPr>
            <a:r>
              <a:rPr lang="es-ES" sz="1400" b="1" dirty="0">
                <a:solidFill>
                  <a:srgbClr val="F3A97C"/>
                </a:solidFill>
                <a:latin typeface="Adelle Sans light"/>
                <a:cs typeface="Calibri"/>
              </a:rPr>
              <a:t>Aunque el 83% de los países tiene al menos un mecanismo de participación, es mucho más probable que los gobiernos involucren a su público en las primeras etapas, como cuando anuncian sus presupuestos, que en las etapas posteriores, cuando los presupuestos realmente se gastan. ​</a:t>
            </a:r>
            <a:endParaRPr lang="en-US" sz="1400" b="1" dirty="0">
              <a:solidFill>
                <a:srgbClr val="F3A97C"/>
              </a:solidFill>
              <a:latin typeface="Adelle Sans light"/>
            </a:endParaRPr>
          </a:p>
        </p:txBody>
      </p:sp>
      <p:sp>
        <p:nvSpPr>
          <p:cNvPr id="5" name="TextBox 4">
            <a:extLst>
              <a:ext uri="{FF2B5EF4-FFF2-40B4-BE49-F238E27FC236}">
                <a16:creationId xmlns:a16="http://schemas.microsoft.com/office/drawing/2014/main" id="{333B7CE8-E764-8776-0A4F-F3277D99B539}"/>
              </a:ext>
            </a:extLst>
          </p:cNvPr>
          <p:cNvSpPr txBox="1"/>
          <p:nvPr/>
        </p:nvSpPr>
        <p:spPr>
          <a:xfrm>
            <a:off x="494732" y="463922"/>
            <a:ext cx="5297035" cy="20005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3100" b="1" dirty="0">
                <a:solidFill>
                  <a:srgbClr val="6FD4D9"/>
                </a:solidFill>
                <a:latin typeface="DM Serif"/>
              </a:rPr>
              <a:t>La participación pública sigue siendo el eslabón más débil en los procesos presupuestarios nacionales.</a:t>
            </a:r>
            <a:endParaRPr lang="en-US" sz="3100" b="1" dirty="0">
              <a:solidFill>
                <a:srgbClr val="6FD4D9"/>
              </a:solidFill>
              <a:latin typeface="DM Serif"/>
            </a:endParaRPr>
          </a:p>
        </p:txBody>
      </p:sp>
      <p:pic>
        <p:nvPicPr>
          <p:cNvPr id="10" name="Picture 9">
            <a:extLst>
              <a:ext uri="{FF2B5EF4-FFF2-40B4-BE49-F238E27FC236}">
                <a16:creationId xmlns:a16="http://schemas.microsoft.com/office/drawing/2014/main" id="{8C86705B-B46B-E867-E901-1DE31798D26C}"/>
              </a:ext>
            </a:extLst>
          </p:cNvPr>
          <p:cNvPicPr>
            <a:picLocks noChangeAspect="1"/>
          </p:cNvPicPr>
          <p:nvPr/>
        </p:nvPicPr>
        <p:blipFill>
          <a:blip r:embed="rId4"/>
          <a:stretch>
            <a:fillRect/>
          </a:stretch>
        </p:blipFill>
        <p:spPr>
          <a:xfrm>
            <a:off x="5604158" y="1156649"/>
            <a:ext cx="2831819" cy="2591369"/>
          </a:xfrm>
          <a:prstGeom prst="rect">
            <a:avLst/>
          </a:prstGeom>
        </p:spPr>
      </p:pic>
      <p:pic>
        <p:nvPicPr>
          <p:cNvPr id="12" name="Picture 11" descr="A blue rectangular object with black background&#10;&#10;Description automatically generated">
            <a:extLst>
              <a:ext uri="{FF2B5EF4-FFF2-40B4-BE49-F238E27FC236}">
                <a16:creationId xmlns:a16="http://schemas.microsoft.com/office/drawing/2014/main" id="{2B4589F1-C09D-B8F3-7307-82E74654EBFD}"/>
              </a:ext>
            </a:extLst>
          </p:cNvPr>
          <p:cNvPicPr>
            <a:picLocks noChangeAspect="1"/>
          </p:cNvPicPr>
          <p:nvPr/>
        </p:nvPicPr>
        <p:blipFill>
          <a:blip r:embed="rId5"/>
          <a:stretch>
            <a:fillRect/>
          </a:stretch>
        </p:blipFill>
        <p:spPr>
          <a:xfrm>
            <a:off x="-41413" y="4501436"/>
            <a:ext cx="9268240" cy="647577"/>
          </a:xfrm>
          <a:prstGeom prst="rect">
            <a:avLst/>
          </a:prstGeom>
        </p:spPr>
      </p:pic>
      <p:sp>
        <p:nvSpPr>
          <p:cNvPr id="14" name="TextBox 13">
            <a:extLst>
              <a:ext uri="{FF2B5EF4-FFF2-40B4-BE49-F238E27FC236}">
                <a16:creationId xmlns:a16="http://schemas.microsoft.com/office/drawing/2014/main" id="{EE5E105B-01E4-648A-B7C3-2FEFB969ADB6}"/>
              </a:ext>
            </a:extLst>
          </p:cNvPr>
          <p:cNvSpPr txBox="1"/>
          <p:nvPr/>
        </p:nvSpPr>
        <p:spPr>
          <a:xfrm>
            <a:off x="359596" y="4751797"/>
            <a:ext cx="289602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solidFill>
                  <a:srgbClr val="FFFFFF"/>
                </a:solidFill>
                <a:latin typeface="Adelle Sans light"/>
                <a:ea typeface="Calibri"/>
                <a:cs typeface="Calibri"/>
              </a:rPr>
              <a:t>International Budget Partnership</a:t>
            </a:r>
            <a:endParaRPr lang="en-GB" sz="1200">
              <a:solidFill>
                <a:srgbClr val="FFFFFF"/>
              </a:solidFill>
              <a:latin typeface="Adelle Sans light"/>
            </a:endParaRPr>
          </a:p>
        </p:txBody>
      </p:sp>
      <p:sp>
        <p:nvSpPr>
          <p:cNvPr id="16" name="TextBox 15">
            <a:extLst>
              <a:ext uri="{FF2B5EF4-FFF2-40B4-BE49-F238E27FC236}">
                <a16:creationId xmlns:a16="http://schemas.microsoft.com/office/drawing/2014/main" id="{97E697B4-A3BE-D6B6-F508-4A6EA97B719D}"/>
              </a:ext>
            </a:extLst>
          </p:cNvPr>
          <p:cNvSpPr txBox="1"/>
          <p:nvPr/>
        </p:nvSpPr>
        <p:spPr>
          <a:xfrm>
            <a:off x="8636713" y="4751797"/>
            <a:ext cx="3893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dirty="0">
                <a:solidFill>
                  <a:schemeClr val="bg1"/>
                </a:solidFill>
                <a:latin typeface="Adelle Sans light"/>
                <a:ea typeface="Calibri"/>
                <a:cs typeface="Calibri"/>
              </a:rPr>
              <a:t>17</a:t>
            </a:r>
          </a:p>
        </p:txBody>
      </p:sp>
    </p:spTree>
    <p:extLst>
      <p:ext uri="{BB962C8B-B14F-4D97-AF65-F5344CB8AC3E}">
        <p14:creationId xmlns:p14="http://schemas.microsoft.com/office/powerpoint/2010/main" val="1413965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685ECA-18A1-2A84-0916-82C38C8D2099}"/>
              </a:ext>
            </a:extLst>
          </p:cNvPr>
          <p:cNvSpPr/>
          <p:nvPr/>
        </p:nvSpPr>
        <p:spPr>
          <a:xfrm>
            <a:off x="-1" y="-1"/>
            <a:ext cx="9144000"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a:extLst>
              <a:ext uri="{FF2B5EF4-FFF2-40B4-BE49-F238E27FC236}">
                <a16:creationId xmlns:a16="http://schemas.microsoft.com/office/drawing/2014/main" id="{50F74E5D-B7D3-B69C-A569-AE1C66ABB9EC}"/>
              </a:ext>
            </a:extLst>
          </p:cNvPr>
          <p:cNvSpPr>
            <a:spLocks noGrp="1"/>
          </p:cNvSpPr>
          <p:nvPr>
            <p:ph idx="1"/>
          </p:nvPr>
        </p:nvSpPr>
        <p:spPr>
          <a:xfrm>
            <a:off x="737588" y="2371247"/>
            <a:ext cx="4382883" cy="1656213"/>
          </a:xfrm>
        </p:spPr>
        <p:txBody>
          <a:bodyPr vert="horz" lIns="91440" tIns="45720" rIns="91440" bIns="45720" rtlCol="0" anchor="t">
            <a:noAutofit/>
          </a:bodyPr>
          <a:lstStyle/>
          <a:p>
            <a:pPr>
              <a:lnSpc>
                <a:spcPct val="150000"/>
              </a:lnSpc>
            </a:pPr>
            <a:r>
              <a:rPr lang="es-ES" sz="1400" b="1" dirty="0">
                <a:solidFill>
                  <a:schemeClr val="tx2">
                    <a:lumMod val="60000"/>
                    <a:lumOff val="40000"/>
                  </a:schemeClr>
                </a:solidFill>
                <a:latin typeface="Adelle Sans light"/>
                <a:cs typeface="Calibri"/>
              </a:rPr>
              <a:t>La pandemia proporcionó una excusa para que muchos gobiernos ejecutivos eludieran al legislativo en sus prácticas presupuestarias y las prácticas de supervisión legislativa no se han recuperado desde entonces. ​</a:t>
            </a:r>
            <a:endParaRPr lang="en-US" sz="1400" b="1" dirty="0">
              <a:solidFill>
                <a:schemeClr val="tx2">
                  <a:lumMod val="60000"/>
                  <a:lumOff val="40000"/>
                </a:schemeClr>
              </a:solidFill>
              <a:latin typeface="Adelle Sans light"/>
            </a:endParaRPr>
          </a:p>
        </p:txBody>
      </p:sp>
      <p:sp>
        <p:nvSpPr>
          <p:cNvPr id="4" name="Slide Number Placeholder 3">
            <a:extLst>
              <a:ext uri="{FF2B5EF4-FFF2-40B4-BE49-F238E27FC236}">
                <a16:creationId xmlns:a16="http://schemas.microsoft.com/office/drawing/2014/main" id="{0C091D8C-1FD9-D544-8F26-2913223C5C49}"/>
              </a:ext>
            </a:extLst>
          </p:cNvPr>
          <p:cNvSpPr>
            <a:spLocks noGrp="1"/>
          </p:cNvSpPr>
          <p:nvPr>
            <p:ph type="sldNum" sz="quarter" idx="12"/>
          </p:nvPr>
        </p:nvSpPr>
        <p:spPr/>
        <p:txBody>
          <a:bodyPr/>
          <a:lstStyle/>
          <a:p>
            <a:fld id="{EC0C6A4E-2140-A448-8457-05517EDA6312}" type="slidenum">
              <a:rPr lang="en-US" smtClean="0"/>
              <a:t>13</a:t>
            </a:fld>
            <a:endParaRPr lang="en-US"/>
          </a:p>
        </p:txBody>
      </p:sp>
      <p:sp>
        <p:nvSpPr>
          <p:cNvPr id="7" name="TextBox 6">
            <a:extLst>
              <a:ext uri="{FF2B5EF4-FFF2-40B4-BE49-F238E27FC236}">
                <a16:creationId xmlns:a16="http://schemas.microsoft.com/office/drawing/2014/main" id="{28B21A1E-6655-6937-B1FB-0939030825F8}"/>
              </a:ext>
            </a:extLst>
          </p:cNvPr>
          <p:cNvSpPr txBox="1"/>
          <p:nvPr/>
        </p:nvSpPr>
        <p:spPr>
          <a:xfrm>
            <a:off x="733566" y="946813"/>
            <a:ext cx="4955843"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800" b="1" dirty="0">
                <a:solidFill>
                  <a:srgbClr val="6FD4D9"/>
                </a:solidFill>
                <a:latin typeface="DM Serif"/>
                <a:ea typeface="+mn-lt"/>
                <a:cs typeface="+mn-lt"/>
              </a:rPr>
              <a:t>En general, la vigilancia legislativa también sigue siendo débil. ​</a:t>
            </a:r>
            <a:endParaRPr lang="en-US" sz="2800" b="1" dirty="0">
              <a:latin typeface="DM Serif"/>
            </a:endParaRPr>
          </a:p>
        </p:txBody>
      </p:sp>
      <p:pic>
        <p:nvPicPr>
          <p:cNvPr id="10" name="Picture 9" descr="A blue rectangular object with black background&#10;&#10;Description automatically generated">
            <a:extLst>
              <a:ext uri="{FF2B5EF4-FFF2-40B4-BE49-F238E27FC236}">
                <a16:creationId xmlns:a16="http://schemas.microsoft.com/office/drawing/2014/main" id="{31D0DF8B-D82A-D629-31D3-AD5F5712B480}"/>
              </a:ext>
            </a:extLst>
          </p:cNvPr>
          <p:cNvPicPr>
            <a:picLocks noChangeAspect="1"/>
          </p:cNvPicPr>
          <p:nvPr/>
        </p:nvPicPr>
        <p:blipFill>
          <a:blip r:embed="rId3"/>
          <a:stretch>
            <a:fillRect/>
          </a:stretch>
        </p:blipFill>
        <p:spPr>
          <a:xfrm>
            <a:off x="-41413" y="4501436"/>
            <a:ext cx="9268240" cy="647577"/>
          </a:xfrm>
          <a:prstGeom prst="rect">
            <a:avLst/>
          </a:prstGeom>
        </p:spPr>
      </p:pic>
      <p:sp>
        <p:nvSpPr>
          <p:cNvPr id="12" name="TextBox 11">
            <a:extLst>
              <a:ext uri="{FF2B5EF4-FFF2-40B4-BE49-F238E27FC236}">
                <a16:creationId xmlns:a16="http://schemas.microsoft.com/office/drawing/2014/main" id="{431F0DB7-C870-D383-645A-34602DD15084}"/>
              </a:ext>
            </a:extLst>
          </p:cNvPr>
          <p:cNvSpPr txBox="1"/>
          <p:nvPr/>
        </p:nvSpPr>
        <p:spPr>
          <a:xfrm>
            <a:off x="359596" y="4751797"/>
            <a:ext cx="289602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solidFill>
                  <a:srgbClr val="FFFFFF"/>
                </a:solidFill>
                <a:latin typeface="Adelle Sans light"/>
                <a:ea typeface="Calibri"/>
                <a:cs typeface="Calibri"/>
              </a:rPr>
              <a:t>International Budget Partnership</a:t>
            </a:r>
            <a:endParaRPr lang="en-GB" sz="1200">
              <a:solidFill>
                <a:srgbClr val="FFFFFF"/>
              </a:solidFill>
              <a:latin typeface="Adelle Sans light"/>
            </a:endParaRPr>
          </a:p>
        </p:txBody>
      </p:sp>
      <p:sp>
        <p:nvSpPr>
          <p:cNvPr id="14" name="TextBox 13">
            <a:extLst>
              <a:ext uri="{FF2B5EF4-FFF2-40B4-BE49-F238E27FC236}">
                <a16:creationId xmlns:a16="http://schemas.microsoft.com/office/drawing/2014/main" id="{EDC13123-8C22-4E1D-AA3A-D0CA5D544EC1}"/>
              </a:ext>
            </a:extLst>
          </p:cNvPr>
          <p:cNvSpPr txBox="1"/>
          <p:nvPr/>
        </p:nvSpPr>
        <p:spPr>
          <a:xfrm>
            <a:off x="8636713" y="4751797"/>
            <a:ext cx="32748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a:solidFill>
                  <a:schemeClr val="bg1"/>
                </a:solidFill>
                <a:latin typeface="Adelle Sans light"/>
                <a:ea typeface="Calibri"/>
                <a:cs typeface="Calibri"/>
              </a:rPr>
              <a:t>18</a:t>
            </a:r>
          </a:p>
        </p:txBody>
      </p:sp>
      <p:pic>
        <p:nvPicPr>
          <p:cNvPr id="3" name="Picture 2">
            <a:extLst>
              <a:ext uri="{FF2B5EF4-FFF2-40B4-BE49-F238E27FC236}">
                <a16:creationId xmlns:a16="http://schemas.microsoft.com/office/drawing/2014/main" id="{B365B170-27C5-8328-6BB4-777BDA7E55F2}"/>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Effect>
                      <a14:brightnessContrast contrast="-100000"/>
                    </a14:imgEffect>
                  </a14:imgLayer>
                </a14:imgProps>
              </a:ext>
            </a:extLst>
          </a:blip>
          <a:stretch>
            <a:fillRect/>
          </a:stretch>
        </p:blipFill>
        <p:spPr>
          <a:xfrm>
            <a:off x="5608118" y="1310979"/>
            <a:ext cx="2591944" cy="2589144"/>
          </a:xfrm>
          <a:prstGeom prst="rect">
            <a:avLst/>
          </a:prstGeom>
        </p:spPr>
      </p:pic>
    </p:spTree>
    <p:extLst>
      <p:ext uri="{BB962C8B-B14F-4D97-AF65-F5344CB8AC3E}">
        <p14:creationId xmlns:p14="http://schemas.microsoft.com/office/powerpoint/2010/main" val="323871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347C92-01B6-8120-ADC3-89C1E4A14910}"/>
              </a:ext>
            </a:extLst>
          </p:cNvPr>
          <p:cNvSpPr/>
          <p:nvPr/>
        </p:nvSpPr>
        <p:spPr>
          <a:xfrm>
            <a:off x="-1" y="-1"/>
            <a:ext cx="9144000"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a:extLst>
              <a:ext uri="{FF2B5EF4-FFF2-40B4-BE49-F238E27FC236}">
                <a16:creationId xmlns:a16="http://schemas.microsoft.com/office/drawing/2014/main" id="{50F74E5D-B7D3-B69C-A569-AE1C66ABB9EC}"/>
              </a:ext>
            </a:extLst>
          </p:cNvPr>
          <p:cNvSpPr>
            <a:spLocks noGrp="1"/>
          </p:cNvSpPr>
          <p:nvPr>
            <p:ph idx="1"/>
          </p:nvPr>
        </p:nvSpPr>
        <p:spPr>
          <a:xfrm>
            <a:off x="1053192" y="1041657"/>
            <a:ext cx="4058749" cy="1203064"/>
          </a:xfrm>
        </p:spPr>
        <p:txBody>
          <a:bodyPr vert="horz" lIns="91440" tIns="45720" rIns="91440" bIns="45720" rtlCol="0" anchor="t">
            <a:normAutofit/>
          </a:bodyPr>
          <a:lstStyle/>
          <a:p>
            <a:r>
              <a:rPr lang="es-ES" sz="2400" b="1" dirty="0">
                <a:solidFill>
                  <a:srgbClr val="6FD4D9"/>
                </a:solidFill>
                <a:latin typeface="DM Serif"/>
                <a:cs typeface="Calibri"/>
              </a:rPr>
              <a:t>A pesar de estos reveses, también vimos puntos brillantes—​</a:t>
            </a:r>
            <a:endParaRPr lang="en-US" sz="2400" b="1" dirty="0">
              <a:solidFill>
                <a:srgbClr val="6FD4D9"/>
              </a:solidFill>
              <a:latin typeface="DM Serif"/>
            </a:endParaRPr>
          </a:p>
        </p:txBody>
      </p:sp>
      <p:sp>
        <p:nvSpPr>
          <p:cNvPr id="4" name="Slide Number Placeholder 3">
            <a:extLst>
              <a:ext uri="{FF2B5EF4-FFF2-40B4-BE49-F238E27FC236}">
                <a16:creationId xmlns:a16="http://schemas.microsoft.com/office/drawing/2014/main" id="{0C091D8C-1FD9-D544-8F26-2913223C5C49}"/>
              </a:ext>
            </a:extLst>
          </p:cNvPr>
          <p:cNvSpPr>
            <a:spLocks noGrp="1"/>
          </p:cNvSpPr>
          <p:nvPr>
            <p:ph type="sldNum" sz="quarter" idx="12"/>
          </p:nvPr>
        </p:nvSpPr>
        <p:spPr/>
        <p:txBody>
          <a:bodyPr/>
          <a:lstStyle/>
          <a:p>
            <a:fld id="{EC0C6A4E-2140-A448-8457-05517EDA6312}" type="slidenum">
              <a:rPr lang="en-US" smtClean="0"/>
              <a:t>14</a:t>
            </a:fld>
            <a:endParaRPr lang="en-US"/>
          </a:p>
        </p:txBody>
      </p:sp>
      <p:pic>
        <p:nvPicPr>
          <p:cNvPr id="6" name="Picture 5" descr="A blue rectangular object with black background&#10;&#10;Description automatically generated">
            <a:extLst>
              <a:ext uri="{FF2B5EF4-FFF2-40B4-BE49-F238E27FC236}">
                <a16:creationId xmlns:a16="http://schemas.microsoft.com/office/drawing/2014/main" id="{0B628B3B-6142-0657-38B3-66DE1A2FD752}"/>
              </a:ext>
            </a:extLst>
          </p:cNvPr>
          <p:cNvPicPr>
            <a:picLocks noChangeAspect="1"/>
          </p:cNvPicPr>
          <p:nvPr/>
        </p:nvPicPr>
        <p:blipFill>
          <a:blip r:embed="rId3"/>
          <a:stretch>
            <a:fillRect/>
          </a:stretch>
        </p:blipFill>
        <p:spPr>
          <a:xfrm>
            <a:off x="-41413" y="4501436"/>
            <a:ext cx="9268240" cy="647577"/>
          </a:xfrm>
          <a:prstGeom prst="rect">
            <a:avLst/>
          </a:prstGeom>
        </p:spPr>
      </p:pic>
      <p:sp>
        <p:nvSpPr>
          <p:cNvPr id="8" name="TextBox 7">
            <a:extLst>
              <a:ext uri="{FF2B5EF4-FFF2-40B4-BE49-F238E27FC236}">
                <a16:creationId xmlns:a16="http://schemas.microsoft.com/office/drawing/2014/main" id="{6D31B10D-90C5-CC40-90E3-95FAA8B8C0C6}"/>
              </a:ext>
            </a:extLst>
          </p:cNvPr>
          <p:cNvSpPr txBox="1"/>
          <p:nvPr/>
        </p:nvSpPr>
        <p:spPr>
          <a:xfrm>
            <a:off x="359596" y="4751797"/>
            <a:ext cx="289602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solidFill>
                  <a:srgbClr val="FFFFFF"/>
                </a:solidFill>
                <a:latin typeface="Adelle Sans light"/>
                <a:ea typeface="Calibri"/>
                <a:cs typeface="Calibri"/>
              </a:rPr>
              <a:t>International Budget Partnership</a:t>
            </a:r>
            <a:endParaRPr lang="en-GB" sz="1200">
              <a:solidFill>
                <a:srgbClr val="FFFFFF"/>
              </a:solidFill>
              <a:latin typeface="Adelle Sans light"/>
            </a:endParaRPr>
          </a:p>
        </p:txBody>
      </p:sp>
      <p:sp>
        <p:nvSpPr>
          <p:cNvPr id="10" name="TextBox 9">
            <a:extLst>
              <a:ext uri="{FF2B5EF4-FFF2-40B4-BE49-F238E27FC236}">
                <a16:creationId xmlns:a16="http://schemas.microsoft.com/office/drawing/2014/main" id="{46BB5475-8C8F-BDE2-4A37-DC8B7A7B8858}"/>
              </a:ext>
            </a:extLst>
          </p:cNvPr>
          <p:cNvSpPr txBox="1"/>
          <p:nvPr/>
        </p:nvSpPr>
        <p:spPr>
          <a:xfrm>
            <a:off x="8636713" y="4751797"/>
            <a:ext cx="32748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a:solidFill>
                  <a:schemeClr val="bg1"/>
                </a:solidFill>
                <a:latin typeface="Adelle Sans light"/>
                <a:ea typeface="Calibri"/>
                <a:cs typeface="Calibri"/>
              </a:rPr>
              <a:t>19</a:t>
            </a:r>
          </a:p>
        </p:txBody>
      </p:sp>
      <p:sp>
        <p:nvSpPr>
          <p:cNvPr id="13" name="TextBox 12">
            <a:extLst>
              <a:ext uri="{FF2B5EF4-FFF2-40B4-BE49-F238E27FC236}">
                <a16:creationId xmlns:a16="http://schemas.microsoft.com/office/drawing/2014/main" id="{A81CC957-7B02-91E7-BCF4-CF32D042E843}"/>
              </a:ext>
            </a:extLst>
          </p:cNvPr>
          <p:cNvSpPr txBox="1"/>
          <p:nvPr/>
        </p:nvSpPr>
        <p:spPr>
          <a:xfrm>
            <a:off x="1049171" y="1978925"/>
            <a:ext cx="4060209" cy="13521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s-ES" sz="1400" b="1" dirty="0">
                <a:solidFill>
                  <a:schemeClr val="tx2">
                    <a:lumMod val="60000"/>
                    <a:lumOff val="40000"/>
                  </a:schemeClr>
                </a:solidFill>
                <a:latin typeface="Adelle Sans light"/>
              </a:rPr>
              <a:t>en América Latina y Europa del Este, de gobiernos que presentan particularmente su información presupuestaria de maneras que sean significativas para sus públicos. ​</a:t>
            </a:r>
            <a:endParaRPr lang="en-GB" sz="1400" b="1" dirty="0">
              <a:solidFill>
                <a:schemeClr val="tx2">
                  <a:lumMod val="60000"/>
                  <a:lumOff val="40000"/>
                </a:schemeClr>
              </a:solidFill>
              <a:ea typeface="Calibri"/>
              <a:cs typeface="Calibri"/>
            </a:endParaRPr>
          </a:p>
        </p:txBody>
      </p:sp>
      <p:pic>
        <p:nvPicPr>
          <p:cNvPr id="3" name="Picture 2">
            <a:extLst>
              <a:ext uri="{FF2B5EF4-FFF2-40B4-BE49-F238E27FC236}">
                <a16:creationId xmlns:a16="http://schemas.microsoft.com/office/drawing/2014/main" id="{7B6FEFE5-5FD3-6880-BFED-E2944090A4C9}"/>
              </a:ext>
            </a:extLst>
          </p:cNvPr>
          <p:cNvPicPr>
            <a:picLocks noChangeAspect="1"/>
          </p:cNvPicPr>
          <p:nvPr/>
        </p:nvPicPr>
        <p:blipFill>
          <a:blip r:embed="rId4">
            <a:extLst>
              <a:ext uri="{BEBA8EAE-BF5A-486C-A8C5-ECC9F3942E4B}">
                <a14:imgProps xmlns:a14="http://schemas.microsoft.com/office/drawing/2010/main">
                  <a14:imgLayer r:embed="rId5">
                    <a14:imgEffect>
                      <a14:saturation sat="69000"/>
                    </a14:imgEffect>
                    <a14:imgEffect>
                      <a14:brightnessContrast bright="-83000" contrast="-100000"/>
                    </a14:imgEffect>
                  </a14:imgLayer>
                </a14:imgProps>
              </a:ext>
            </a:extLst>
          </a:blip>
          <a:stretch>
            <a:fillRect/>
          </a:stretch>
        </p:blipFill>
        <p:spPr>
          <a:xfrm>
            <a:off x="5572168" y="1039547"/>
            <a:ext cx="2494152" cy="2813145"/>
          </a:xfrm>
          <a:prstGeom prst="rect">
            <a:avLst/>
          </a:prstGeom>
        </p:spPr>
      </p:pic>
    </p:spTree>
    <p:extLst>
      <p:ext uri="{BB962C8B-B14F-4D97-AF65-F5344CB8AC3E}">
        <p14:creationId xmlns:p14="http://schemas.microsoft.com/office/powerpoint/2010/main" val="953603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ABCB640-D1EE-4551-471B-A7E756679616}"/>
              </a:ext>
            </a:extLst>
          </p:cNvPr>
          <p:cNvSpPr/>
          <p:nvPr/>
        </p:nvSpPr>
        <p:spPr>
          <a:xfrm>
            <a:off x="-1" y="-1"/>
            <a:ext cx="9144000"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p:cNvSpPr>
            <a:spLocks noGrp="1"/>
          </p:cNvSpPr>
          <p:nvPr>
            <p:ph type="sldNum" sz="quarter" idx="12"/>
          </p:nvPr>
        </p:nvSpPr>
        <p:spPr/>
        <p:txBody>
          <a:bodyPr/>
          <a:lstStyle/>
          <a:p>
            <a:fld id="{EC0C6A4E-2140-A448-8457-05517EDA6312}" type="slidenum">
              <a:rPr lang="en-US" smtClean="0"/>
              <a:t>15</a:t>
            </a:fld>
            <a:endParaRPr lang="en-US"/>
          </a:p>
        </p:txBody>
      </p:sp>
      <p:sp>
        <p:nvSpPr>
          <p:cNvPr id="14" name="Title 1">
            <a:extLst>
              <a:ext uri="{FF2B5EF4-FFF2-40B4-BE49-F238E27FC236}">
                <a16:creationId xmlns:a16="http://schemas.microsoft.com/office/drawing/2014/main" id="{B0F9B75A-514C-4CA2-8242-9F443E344DE1}"/>
              </a:ext>
            </a:extLst>
          </p:cNvPr>
          <p:cNvSpPr>
            <a:spLocks noGrp="1"/>
          </p:cNvSpPr>
          <p:nvPr>
            <p:ph type="title"/>
          </p:nvPr>
        </p:nvSpPr>
        <p:spPr>
          <a:xfrm>
            <a:off x="310085" y="387319"/>
            <a:ext cx="7865727" cy="405613"/>
          </a:xfrm>
        </p:spPr>
        <p:txBody>
          <a:bodyPr>
            <a:normAutofit fontScale="90000"/>
          </a:bodyPr>
          <a:lstStyle/>
          <a:p>
            <a:r>
              <a:rPr lang="es-ES" sz="2800" b="1" dirty="0">
                <a:solidFill>
                  <a:srgbClr val="6FD4D9"/>
                </a:solidFill>
                <a:latin typeface="DM Serif"/>
              </a:rPr>
              <a:t>Presentaciones prometedoras de datos presupuestarios ​</a:t>
            </a:r>
            <a:endParaRPr lang="en-US" sz="2800" b="1" dirty="0">
              <a:solidFill>
                <a:srgbClr val="6FD4D9"/>
              </a:solidFill>
              <a:latin typeface="DM Serif"/>
            </a:endParaRPr>
          </a:p>
        </p:txBody>
      </p:sp>
      <p:sp>
        <p:nvSpPr>
          <p:cNvPr id="20" name="TextBox 19">
            <a:extLst>
              <a:ext uri="{FF2B5EF4-FFF2-40B4-BE49-F238E27FC236}">
                <a16:creationId xmlns:a16="http://schemas.microsoft.com/office/drawing/2014/main" id="{EBFADB6E-C94E-4BC4-8FAA-8A4062D12C27}"/>
              </a:ext>
            </a:extLst>
          </p:cNvPr>
          <p:cNvSpPr txBox="1"/>
          <p:nvPr/>
        </p:nvSpPr>
        <p:spPr>
          <a:xfrm>
            <a:off x="1242266" y="1293912"/>
            <a:ext cx="1527944" cy="350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479" tIns="23739" rIns="47479" bIns="23739" numCol="1" anchor="ctr" anchorCtr="0" compatLnSpc="1">
            <a:prstTxWarp prst="textNoShape">
              <a:avLst/>
            </a:prstTxWarp>
          </a:bodyPr>
          <a:lstStyle>
            <a:lvl1pPr fontAlgn="base">
              <a:spcBef>
                <a:spcPct val="0"/>
              </a:spcBef>
              <a:spcAft>
                <a:spcPct val="0"/>
              </a:spcAft>
              <a:defRPr lang="de-DE" sz="3600" b="1" cap="small" spc="-27">
                <a:solidFill>
                  <a:schemeClr val="bg1">
                    <a:lumMod val="50000"/>
                  </a:schemeClr>
                </a:solidFill>
              </a:defRPr>
            </a:lvl1pPr>
            <a:lvl2pPr eaLnBrk="0" fontAlgn="base" hangingPunct="0">
              <a:spcBef>
                <a:spcPct val="0"/>
              </a:spcBef>
              <a:spcAft>
                <a:spcPct val="0"/>
              </a:spcAft>
              <a:defRPr sz="647">
                <a:latin typeface="Calibri" pitchFamily="34" charset="0"/>
                <a:ea typeface="Calibri" pitchFamily="34" charset="0"/>
                <a:cs typeface="Calibri" pitchFamily="34" charset="0"/>
              </a:defRPr>
            </a:lvl2pPr>
            <a:lvl3pPr eaLnBrk="0" fontAlgn="base" hangingPunct="0">
              <a:spcBef>
                <a:spcPct val="0"/>
              </a:spcBef>
              <a:spcAft>
                <a:spcPct val="0"/>
              </a:spcAft>
              <a:defRPr sz="647">
                <a:latin typeface="Calibri" pitchFamily="34" charset="0"/>
                <a:ea typeface="Calibri" pitchFamily="34" charset="0"/>
                <a:cs typeface="Calibri" pitchFamily="34" charset="0"/>
              </a:defRPr>
            </a:lvl3pPr>
            <a:lvl4pPr eaLnBrk="0" fontAlgn="base" hangingPunct="0">
              <a:spcBef>
                <a:spcPct val="0"/>
              </a:spcBef>
              <a:spcAft>
                <a:spcPct val="0"/>
              </a:spcAft>
              <a:defRPr sz="647">
                <a:latin typeface="Calibri" pitchFamily="34" charset="0"/>
                <a:ea typeface="Calibri" pitchFamily="34" charset="0"/>
                <a:cs typeface="Calibri" pitchFamily="34" charset="0"/>
              </a:defRPr>
            </a:lvl4pPr>
            <a:lvl5pPr eaLnBrk="0" fontAlgn="base" hangingPunct="0">
              <a:spcBef>
                <a:spcPct val="0"/>
              </a:spcBef>
              <a:spcAft>
                <a:spcPct val="0"/>
              </a:spcAft>
              <a:defRPr sz="647">
                <a:latin typeface="Calibri" pitchFamily="34" charset="0"/>
                <a:ea typeface="Calibri" pitchFamily="34" charset="0"/>
                <a:cs typeface="Calibri" pitchFamily="34" charset="0"/>
              </a:defRPr>
            </a:lvl5pPr>
            <a:lvl6pPr marL="123256" fontAlgn="base">
              <a:spcBef>
                <a:spcPct val="0"/>
              </a:spcBef>
              <a:spcAft>
                <a:spcPct val="0"/>
              </a:spcAft>
              <a:defRPr sz="647">
                <a:latin typeface="Calibri" pitchFamily="34" charset="0"/>
              </a:defRPr>
            </a:lvl6pPr>
            <a:lvl7pPr marL="246511" fontAlgn="base">
              <a:spcBef>
                <a:spcPct val="0"/>
              </a:spcBef>
              <a:spcAft>
                <a:spcPct val="0"/>
              </a:spcAft>
              <a:defRPr sz="647">
                <a:latin typeface="Calibri" pitchFamily="34" charset="0"/>
              </a:defRPr>
            </a:lvl7pPr>
            <a:lvl8pPr marL="369767" fontAlgn="base">
              <a:spcBef>
                <a:spcPct val="0"/>
              </a:spcBef>
              <a:spcAft>
                <a:spcPct val="0"/>
              </a:spcAft>
              <a:defRPr sz="647">
                <a:latin typeface="Calibri" pitchFamily="34" charset="0"/>
              </a:defRPr>
            </a:lvl8pPr>
            <a:lvl9pPr marL="493023" fontAlgn="base">
              <a:spcBef>
                <a:spcPct val="0"/>
              </a:spcBef>
              <a:spcAft>
                <a:spcPct val="0"/>
              </a:spcAft>
              <a:defRPr sz="647">
                <a:latin typeface="Calibri" pitchFamily="34" charset="0"/>
              </a:defRPr>
            </a:lvl9pPr>
          </a:lstStyle>
          <a:p>
            <a:pPr defTabSz="344310">
              <a:spcBef>
                <a:spcPts val="0"/>
              </a:spcBef>
              <a:spcAft>
                <a:spcPts val="900"/>
              </a:spcAft>
            </a:pPr>
            <a:r>
              <a:rPr lang="en-GB" sz="2000" cap="none" spc="-14" dirty="0">
                <a:solidFill>
                  <a:srgbClr val="F3A97C"/>
                </a:solidFill>
                <a:latin typeface="DM Serif"/>
                <a:ea typeface="Calibri"/>
                <a:cs typeface="Calibri"/>
              </a:rPr>
              <a:t>Argentina</a:t>
            </a:r>
          </a:p>
        </p:txBody>
      </p:sp>
      <p:sp>
        <p:nvSpPr>
          <p:cNvPr id="21" name="TextBox 20">
            <a:extLst>
              <a:ext uri="{FF2B5EF4-FFF2-40B4-BE49-F238E27FC236}">
                <a16:creationId xmlns:a16="http://schemas.microsoft.com/office/drawing/2014/main" id="{94399752-2EAE-4D1F-BA8C-94406E711DC2}"/>
              </a:ext>
            </a:extLst>
          </p:cNvPr>
          <p:cNvSpPr txBox="1"/>
          <p:nvPr/>
        </p:nvSpPr>
        <p:spPr>
          <a:xfrm>
            <a:off x="3800071" y="1200084"/>
            <a:ext cx="2149103" cy="41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479" tIns="23739" rIns="47479" bIns="23739" numCol="1" anchor="ctr" anchorCtr="0" compatLnSpc="1">
            <a:prstTxWarp prst="textNoShape">
              <a:avLst/>
            </a:prstTxWarp>
          </a:bodyPr>
          <a:lstStyle>
            <a:lvl1pPr fontAlgn="base">
              <a:spcBef>
                <a:spcPct val="0"/>
              </a:spcBef>
              <a:spcAft>
                <a:spcPct val="0"/>
              </a:spcAft>
              <a:defRPr lang="de-DE" sz="3600" b="1" cap="small" spc="-27">
                <a:solidFill>
                  <a:schemeClr val="bg1">
                    <a:lumMod val="50000"/>
                  </a:schemeClr>
                </a:solidFill>
              </a:defRPr>
            </a:lvl1pPr>
            <a:lvl2pPr eaLnBrk="0" fontAlgn="base" hangingPunct="0">
              <a:spcBef>
                <a:spcPct val="0"/>
              </a:spcBef>
              <a:spcAft>
                <a:spcPct val="0"/>
              </a:spcAft>
              <a:defRPr sz="647">
                <a:latin typeface="Calibri" pitchFamily="34" charset="0"/>
                <a:ea typeface="Calibri" pitchFamily="34" charset="0"/>
                <a:cs typeface="Calibri" pitchFamily="34" charset="0"/>
              </a:defRPr>
            </a:lvl2pPr>
            <a:lvl3pPr eaLnBrk="0" fontAlgn="base" hangingPunct="0">
              <a:spcBef>
                <a:spcPct val="0"/>
              </a:spcBef>
              <a:spcAft>
                <a:spcPct val="0"/>
              </a:spcAft>
              <a:defRPr sz="647">
                <a:latin typeface="Calibri" pitchFamily="34" charset="0"/>
                <a:ea typeface="Calibri" pitchFamily="34" charset="0"/>
                <a:cs typeface="Calibri" pitchFamily="34" charset="0"/>
              </a:defRPr>
            </a:lvl3pPr>
            <a:lvl4pPr eaLnBrk="0" fontAlgn="base" hangingPunct="0">
              <a:spcBef>
                <a:spcPct val="0"/>
              </a:spcBef>
              <a:spcAft>
                <a:spcPct val="0"/>
              </a:spcAft>
              <a:defRPr sz="647">
                <a:latin typeface="Calibri" pitchFamily="34" charset="0"/>
                <a:ea typeface="Calibri" pitchFamily="34" charset="0"/>
                <a:cs typeface="Calibri" pitchFamily="34" charset="0"/>
              </a:defRPr>
            </a:lvl4pPr>
            <a:lvl5pPr eaLnBrk="0" fontAlgn="base" hangingPunct="0">
              <a:spcBef>
                <a:spcPct val="0"/>
              </a:spcBef>
              <a:spcAft>
                <a:spcPct val="0"/>
              </a:spcAft>
              <a:defRPr sz="647">
                <a:latin typeface="Calibri" pitchFamily="34" charset="0"/>
                <a:ea typeface="Calibri" pitchFamily="34" charset="0"/>
                <a:cs typeface="Calibri" pitchFamily="34" charset="0"/>
              </a:defRPr>
            </a:lvl5pPr>
            <a:lvl6pPr marL="123256" fontAlgn="base">
              <a:spcBef>
                <a:spcPct val="0"/>
              </a:spcBef>
              <a:spcAft>
                <a:spcPct val="0"/>
              </a:spcAft>
              <a:defRPr sz="647">
                <a:latin typeface="Calibri" pitchFamily="34" charset="0"/>
              </a:defRPr>
            </a:lvl6pPr>
            <a:lvl7pPr marL="246511" fontAlgn="base">
              <a:spcBef>
                <a:spcPct val="0"/>
              </a:spcBef>
              <a:spcAft>
                <a:spcPct val="0"/>
              </a:spcAft>
              <a:defRPr sz="647">
                <a:latin typeface="Calibri" pitchFamily="34" charset="0"/>
              </a:defRPr>
            </a:lvl7pPr>
            <a:lvl8pPr marL="369767" fontAlgn="base">
              <a:spcBef>
                <a:spcPct val="0"/>
              </a:spcBef>
              <a:spcAft>
                <a:spcPct val="0"/>
              </a:spcAft>
              <a:defRPr sz="647">
                <a:latin typeface="Calibri" pitchFamily="34" charset="0"/>
              </a:defRPr>
            </a:lvl8pPr>
            <a:lvl9pPr marL="493023" fontAlgn="base">
              <a:spcBef>
                <a:spcPct val="0"/>
              </a:spcBef>
              <a:spcAft>
                <a:spcPct val="0"/>
              </a:spcAft>
              <a:defRPr sz="647">
                <a:latin typeface="Calibri" pitchFamily="34" charset="0"/>
              </a:defRPr>
            </a:lvl9pPr>
          </a:lstStyle>
          <a:p>
            <a:pPr defTabSz="344310">
              <a:spcBef>
                <a:spcPts val="0"/>
              </a:spcBef>
              <a:spcAft>
                <a:spcPts val="900"/>
              </a:spcAft>
            </a:pPr>
            <a:r>
              <a:rPr lang="de-DE" sz="1900" cap="none" spc="-14" dirty="0">
                <a:solidFill>
                  <a:srgbClr val="F3A97C"/>
                </a:solidFill>
                <a:latin typeface="DM Serif"/>
                <a:ea typeface="Calibri"/>
                <a:cs typeface="Calibri"/>
              </a:rPr>
              <a:t>R</a:t>
            </a:r>
            <a:r>
              <a:rPr lang="fr-FR" sz="1900" cap="none" spc="-14" dirty="0">
                <a:solidFill>
                  <a:srgbClr val="F3A97C"/>
                </a:solidFill>
                <a:latin typeface="DM Serif"/>
                <a:ea typeface="Calibri"/>
                <a:cs typeface="Calibri"/>
              </a:rPr>
              <a:t>é</a:t>
            </a:r>
            <a:r>
              <a:rPr lang="de-DE" sz="1900" cap="none" spc="-14" dirty="0">
                <a:solidFill>
                  <a:srgbClr val="F3A97C"/>
                </a:solidFill>
                <a:latin typeface="DM Serif"/>
                <a:ea typeface="Calibri"/>
                <a:cs typeface="Calibri"/>
              </a:rPr>
              <a:t>publique kirghize</a:t>
            </a:r>
            <a:endParaRPr lang="en-GB" sz="1900" cap="none" spc="-14" dirty="0">
              <a:solidFill>
                <a:srgbClr val="F3A97C"/>
              </a:solidFill>
              <a:latin typeface="DM Serif"/>
              <a:ea typeface="Calibri"/>
              <a:cs typeface="Calibri"/>
            </a:endParaRPr>
          </a:p>
        </p:txBody>
      </p:sp>
      <p:sp>
        <p:nvSpPr>
          <p:cNvPr id="22" name="TextBox 21">
            <a:extLst>
              <a:ext uri="{FF2B5EF4-FFF2-40B4-BE49-F238E27FC236}">
                <a16:creationId xmlns:a16="http://schemas.microsoft.com/office/drawing/2014/main" id="{95F78B0E-FDB1-4A98-8826-6E1535D85ABB}"/>
              </a:ext>
            </a:extLst>
          </p:cNvPr>
          <p:cNvSpPr txBox="1"/>
          <p:nvPr/>
        </p:nvSpPr>
        <p:spPr>
          <a:xfrm>
            <a:off x="6612104" y="1310972"/>
            <a:ext cx="1230005" cy="254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479" tIns="23739" rIns="47479" bIns="23739" numCol="1" anchor="ctr" anchorCtr="0" compatLnSpc="1">
            <a:prstTxWarp prst="textNoShape">
              <a:avLst/>
            </a:prstTxWarp>
          </a:bodyPr>
          <a:lstStyle>
            <a:lvl1pPr fontAlgn="base">
              <a:spcBef>
                <a:spcPct val="0"/>
              </a:spcBef>
              <a:spcAft>
                <a:spcPct val="0"/>
              </a:spcAft>
              <a:defRPr lang="de-DE" sz="3600" b="1" cap="small" spc="-27">
                <a:solidFill>
                  <a:schemeClr val="bg1">
                    <a:lumMod val="50000"/>
                  </a:schemeClr>
                </a:solidFill>
              </a:defRPr>
            </a:lvl1pPr>
            <a:lvl2pPr eaLnBrk="0" fontAlgn="base" hangingPunct="0">
              <a:spcBef>
                <a:spcPct val="0"/>
              </a:spcBef>
              <a:spcAft>
                <a:spcPct val="0"/>
              </a:spcAft>
              <a:defRPr sz="647">
                <a:latin typeface="Calibri" pitchFamily="34" charset="0"/>
                <a:ea typeface="Calibri" pitchFamily="34" charset="0"/>
                <a:cs typeface="Calibri" pitchFamily="34" charset="0"/>
              </a:defRPr>
            </a:lvl2pPr>
            <a:lvl3pPr eaLnBrk="0" fontAlgn="base" hangingPunct="0">
              <a:spcBef>
                <a:spcPct val="0"/>
              </a:spcBef>
              <a:spcAft>
                <a:spcPct val="0"/>
              </a:spcAft>
              <a:defRPr sz="647">
                <a:latin typeface="Calibri" pitchFamily="34" charset="0"/>
                <a:ea typeface="Calibri" pitchFamily="34" charset="0"/>
                <a:cs typeface="Calibri" pitchFamily="34" charset="0"/>
              </a:defRPr>
            </a:lvl3pPr>
            <a:lvl4pPr eaLnBrk="0" fontAlgn="base" hangingPunct="0">
              <a:spcBef>
                <a:spcPct val="0"/>
              </a:spcBef>
              <a:spcAft>
                <a:spcPct val="0"/>
              </a:spcAft>
              <a:defRPr sz="647">
                <a:latin typeface="Calibri" pitchFamily="34" charset="0"/>
                <a:ea typeface="Calibri" pitchFamily="34" charset="0"/>
                <a:cs typeface="Calibri" pitchFamily="34" charset="0"/>
              </a:defRPr>
            </a:lvl4pPr>
            <a:lvl5pPr eaLnBrk="0" fontAlgn="base" hangingPunct="0">
              <a:spcBef>
                <a:spcPct val="0"/>
              </a:spcBef>
              <a:spcAft>
                <a:spcPct val="0"/>
              </a:spcAft>
              <a:defRPr sz="647">
                <a:latin typeface="Calibri" pitchFamily="34" charset="0"/>
                <a:ea typeface="Calibri" pitchFamily="34" charset="0"/>
                <a:cs typeface="Calibri" pitchFamily="34" charset="0"/>
              </a:defRPr>
            </a:lvl5pPr>
            <a:lvl6pPr marL="123256" fontAlgn="base">
              <a:spcBef>
                <a:spcPct val="0"/>
              </a:spcBef>
              <a:spcAft>
                <a:spcPct val="0"/>
              </a:spcAft>
              <a:defRPr sz="647">
                <a:latin typeface="Calibri" pitchFamily="34" charset="0"/>
              </a:defRPr>
            </a:lvl6pPr>
            <a:lvl7pPr marL="246511" fontAlgn="base">
              <a:spcBef>
                <a:spcPct val="0"/>
              </a:spcBef>
              <a:spcAft>
                <a:spcPct val="0"/>
              </a:spcAft>
              <a:defRPr sz="647">
                <a:latin typeface="Calibri" pitchFamily="34" charset="0"/>
              </a:defRPr>
            </a:lvl7pPr>
            <a:lvl8pPr marL="369767" fontAlgn="base">
              <a:spcBef>
                <a:spcPct val="0"/>
              </a:spcBef>
              <a:spcAft>
                <a:spcPct val="0"/>
              </a:spcAft>
              <a:defRPr sz="647">
                <a:latin typeface="Calibri" pitchFamily="34" charset="0"/>
              </a:defRPr>
            </a:lvl8pPr>
            <a:lvl9pPr marL="493023" fontAlgn="base">
              <a:spcBef>
                <a:spcPct val="0"/>
              </a:spcBef>
              <a:spcAft>
                <a:spcPct val="0"/>
              </a:spcAft>
              <a:defRPr sz="647">
                <a:latin typeface="Calibri" pitchFamily="34" charset="0"/>
              </a:defRPr>
            </a:lvl9pPr>
          </a:lstStyle>
          <a:p>
            <a:pPr defTabSz="344310">
              <a:spcBef>
                <a:spcPts val="0"/>
              </a:spcBef>
              <a:spcAft>
                <a:spcPts val="0"/>
              </a:spcAft>
            </a:pPr>
            <a:r>
              <a:rPr lang="en-GB" sz="2000" cap="none" spc="-14" dirty="0" err="1">
                <a:solidFill>
                  <a:srgbClr val="F3A97C"/>
                </a:solidFill>
                <a:latin typeface="DM Serif"/>
                <a:ea typeface="Calibri"/>
                <a:cs typeface="Calibri"/>
              </a:rPr>
              <a:t>Moldavie</a:t>
            </a:r>
            <a:endParaRPr lang="en-GB" sz="2000" cap="none" spc="-14" dirty="0">
              <a:solidFill>
                <a:srgbClr val="F3A97C"/>
              </a:solidFill>
              <a:latin typeface="DM Serif"/>
              <a:ea typeface="Calibri"/>
              <a:cs typeface="Calibri"/>
            </a:endParaRPr>
          </a:p>
        </p:txBody>
      </p:sp>
      <p:sp>
        <p:nvSpPr>
          <p:cNvPr id="23" name="TextBox 22">
            <a:extLst>
              <a:ext uri="{FF2B5EF4-FFF2-40B4-BE49-F238E27FC236}">
                <a16:creationId xmlns:a16="http://schemas.microsoft.com/office/drawing/2014/main" id="{39DA7843-2D19-41EA-8C41-00444D54ED07}"/>
              </a:ext>
            </a:extLst>
          </p:cNvPr>
          <p:cNvSpPr txBox="1"/>
          <p:nvPr/>
        </p:nvSpPr>
        <p:spPr>
          <a:xfrm>
            <a:off x="486518" y="1701693"/>
            <a:ext cx="2285670" cy="304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479" tIns="23739" rIns="47479" bIns="23739" numCol="1" anchor="t" anchorCtr="0" compatLnSpc="1">
            <a:prstTxWarp prst="textNoShape">
              <a:avLst/>
            </a:prstTxWarp>
          </a:bodyPr>
          <a:lstStyle>
            <a:lvl1pPr fontAlgn="base">
              <a:spcBef>
                <a:spcPct val="0"/>
              </a:spcBef>
              <a:spcAft>
                <a:spcPct val="0"/>
              </a:spcAft>
              <a:defRPr lang="de-DE" sz="3600" b="1" cap="small" spc="-27">
                <a:solidFill>
                  <a:schemeClr val="bg1">
                    <a:lumMod val="50000"/>
                  </a:schemeClr>
                </a:solidFill>
              </a:defRPr>
            </a:lvl1pPr>
            <a:lvl2pPr eaLnBrk="0" fontAlgn="base" hangingPunct="0">
              <a:spcBef>
                <a:spcPct val="0"/>
              </a:spcBef>
              <a:spcAft>
                <a:spcPct val="0"/>
              </a:spcAft>
              <a:defRPr sz="647">
                <a:latin typeface="Calibri" pitchFamily="34" charset="0"/>
                <a:ea typeface="Calibri" pitchFamily="34" charset="0"/>
                <a:cs typeface="Calibri" pitchFamily="34" charset="0"/>
              </a:defRPr>
            </a:lvl2pPr>
            <a:lvl3pPr eaLnBrk="0" fontAlgn="base" hangingPunct="0">
              <a:spcBef>
                <a:spcPct val="0"/>
              </a:spcBef>
              <a:spcAft>
                <a:spcPct val="0"/>
              </a:spcAft>
              <a:defRPr sz="647">
                <a:latin typeface="Calibri" pitchFamily="34" charset="0"/>
                <a:ea typeface="Calibri" pitchFamily="34" charset="0"/>
                <a:cs typeface="Calibri" pitchFamily="34" charset="0"/>
              </a:defRPr>
            </a:lvl3pPr>
            <a:lvl4pPr eaLnBrk="0" fontAlgn="base" hangingPunct="0">
              <a:spcBef>
                <a:spcPct val="0"/>
              </a:spcBef>
              <a:spcAft>
                <a:spcPct val="0"/>
              </a:spcAft>
              <a:defRPr sz="647">
                <a:latin typeface="Calibri" pitchFamily="34" charset="0"/>
                <a:ea typeface="Calibri" pitchFamily="34" charset="0"/>
                <a:cs typeface="Calibri" pitchFamily="34" charset="0"/>
              </a:defRPr>
            </a:lvl4pPr>
            <a:lvl5pPr eaLnBrk="0" fontAlgn="base" hangingPunct="0">
              <a:spcBef>
                <a:spcPct val="0"/>
              </a:spcBef>
              <a:spcAft>
                <a:spcPct val="0"/>
              </a:spcAft>
              <a:defRPr sz="647">
                <a:latin typeface="Calibri" pitchFamily="34" charset="0"/>
                <a:ea typeface="Calibri" pitchFamily="34" charset="0"/>
                <a:cs typeface="Calibri" pitchFamily="34" charset="0"/>
              </a:defRPr>
            </a:lvl5pPr>
            <a:lvl6pPr marL="123256" fontAlgn="base">
              <a:spcBef>
                <a:spcPct val="0"/>
              </a:spcBef>
              <a:spcAft>
                <a:spcPct val="0"/>
              </a:spcAft>
              <a:defRPr sz="647">
                <a:latin typeface="Calibri" pitchFamily="34" charset="0"/>
              </a:defRPr>
            </a:lvl6pPr>
            <a:lvl7pPr marL="246511" fontAlgn="base">
              <a:spcBef>
                <a:spcPct val="0"/>
              </a:spcBef>
              <a:spcAft>
                <a:spcPct val="0"/>
              </a:spcAft>
              <a:defRPr sz="647">
                <a:latin typeface="Calibri" pitchFamily="34" charset="0"/>
              </a:defRPr>
            </a:lvl7pPr>
            <a:lvl8pPr marL="369767" fontAlgn="base">
              <a:spcBef>
                <a:spcPct val="0"/>
              </a:spcBef>
              <a:spcAft>
                <a:spcPct val="0"/>
              </a:spcAft>
              <a:defRPr sz="647">
                <a:latin typeface="Calibri" pitchFamily="34" charset="0"/>
              </a:defRPr>
            </a:lvl8pPr>
            <a:lvl9pPr marL="493023" fontAlgn="base">
              <a:spcBef>
                <a:spcPct val="0"/>
              </a:spcBef>
              <a:spcAft>
                <a:spcPct val="0"/>
              </a:spcAft>
              <a:defRPr sz="647">
                <a:latin typeface="Calibri" pitchFamily="34" charset="0"/>
              </a:defRPr>
            </a:lvl9pPr>
          </a:lstStyle>
          <a:p>
            <a:pPr defTabSz="344310">
              <a:lnSpc>
                <a:spcPct val="150000"/>
              </a:lnSpc>
              <a:spcBef>
                <a:spcPts val="0"/>
              </a:spcBef>
              <a:spcAft>
                <a:spcPts val="225"/>
              </a:spcAft>
            </a:pPr>
            <a:r>
              <a:rPr lang="es-ES" sz="1000" cap="none" spc="-14" dirty="0">
                <a:solidFill>
                  <a:srgbClr val="3A3838"/>
                </a:solidFill>
                <a:latin typeface="Adelle Sans light"/>
                <a:ea typeface="Calibri"/>
                <a:cs typeface="Calibri"/>
              </a:rPr>
              <a:t>Gracias a la promoción concertada de grupos feministas y otros movimientos sociales, Argentina ha seguido innovando en la forma en que presenta los datos presupuestarios: los datos desglosados ​​en su propuesta de presupuesto ejecutivo incluyen el impacto financiero de las políticas presupuestarias en las mujeres, los niños y los adolescentes, las personas con discapacidad y el medio ambiente.</a:t>
            </a:r>
            <a:endParaRPr lang="es-PE" sz="1000" cap="none" spc="-14" dirty="0">
              <a:solidFill>
                <a:srgbClr val="3A3838"/>
              </a:solidFill>
              <a:latin typeface="Adelle Sans light"/>
              <a:ea typeface="Calibri"/>
              <a:cs typeface="Calibri"/>
            </a:endParaRPr>
          </a:p>
        </p:txBody>
      </p:sp>
      <p:sp>
        <p:nvSpPr>
          <p:cNvPr id="30" name="TextBox 29">
            <a:extLst>
              <a:ext uri="{FF2B5EF4-FFF2-40B4-BE49-F238E27FC236}">
                <a16:creationId xmlns:a16="http://schemas.microsoft.com/office/drawing/2014/main" id="{AAB2B218-51E9-4F9D-88F9-F97839A918B1}"/>
              </a:ext>
            </a:extLst>
          </p:cNvPr>
          <p:cNvSpPr txBox="1"/>
          <p:nvPr/>
        </p:nvSpPr>
        <p:spPr>
          <a:xfrm>
            <a:off x="3157076" y="1701694"/>
            <a:ext cx="2227571" cy="29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479" tIns="23739" rIns="47479" bIns="23739" numCol="1" anchor="t" anchorCtr="0" compatLnSpc="1">
            <a:prstTxWarp prst="textNoShape">
              <a:avLst/>
            </a:prstTxWarp>
          </a:bodyPr>
          <a:lstStyle>
            <a:lvl1pPr fontAlgn="base">
              <a:spcBef>
                <a:spcPct val="0"/>
              </a:spcBef>
              <a:spcAft>
                <a:spcPct val="0"/>
              </a:spcAft>
              <a:defRPr lang="de-DE" sz="3600" b="1" cap="small" spc="-27">
                <a:solidFill>
                  <a:schemeClr val="bg1">
                    <a:lumMod val="50000"/>
                  </a:schemeClr>
                </a:solidFill>
              </a:defRPr>
            </a:lvl1pPr>
            <a:lvl2pPr eaLnBrk="0" fontAlgn="base" hangingPunct="0">
              <a:spcBef>
                <a:spcPct val="0"/>
              </a:spcBef>
              <a:spcAft>
                <a:spcPct val="0"/>
              </a:spcAft>
              <a:defRPr sz="647">
                <a:latin typeface="Calibri" pitchFamily="34" charset="0"/>
                <a:ea typeface="Calibri" pitchFamily="34" charset="0"/>
                <a:cs typeface="Calibri" pitchFamily="34" charset="0"/>
              </a:defRPr>
            </a:lvl2pPr>
            <a:lvl3pPr eaLnBrk="0" fontAlgn="base" hangingPunct="0">
              <a:spcBef>
                <a:spcPct val="0"/>
              </a:spcBef>
              <a:spcAft>
                <a:spcPct val="0"/>
              </a:spcAft>
              <a:defRPr sz="647">
                <a:latin typeface="Calibri" pitchFamily="34" charset="0"/>
                <a:ea typeface="Calibri" pitchFamily="34" charset="0"/>
                <a:cs typeface="Calibri" pitchFamily="34" charset="0"/>
              </a:defRPr>
            </a:lvl3pPr>
            <a:lvl4pPr eaLnBrk="0" fontAlgn="base" hangingPunct="0">
              <a:spcBef>
                <a:spcPct val="0"/>
              </a:spcBef>
              <a:spcAft>
                <a:spcPct val="0"/>
              </a:spcAft>
              <a:defRPr sz="647">
                <a:latin typeface="Calibri" pitchFamily="34" charset="0"/>
                <a:ea typeface="Calibri" pitchFamily="34" charset="0"/>
                <a:cs typeface="Calibri" pitchFamily="34" charset="0"/>
              </a:defRPr>
            </a:lvl4pPr>
            <a:lvl5pPr eaLnBrk="0" fontAlgn="base" hangingPunct="0">
              <a:spcBef>
                <a:spcPct val="0"/>
              </a:spcBef>
              <a:spcAft>
                <a:spcPct val="0"/>
              </a:spcAft>
              <a:defRPr sz="647">
                <a:latin typeface="Calibri" pitchFamily="34" charset="0"/>
                <a:ea typeface="Calibri" pitchFamily="34" charset="0"/>
                <a:cs typeface="Calibri" pitchFamily="34" charset="0"/>
              </a:defRPr>
            </a:lvl5pPr>
            <a:lvl6pPr marL="123256" fontAlgn="base">
              <a:spcBef>
                <a:spcPct val="0"/>
              </a:spcBef>
              <a:spcAft>
                <a:spcPct val="0"/>
              </a:spcAft>
              <a:defRPr sz="647">
                <a:latin typeface="Calibri" pitchFamily="34" charset="0"/>
              </a:defRPr>
            </a:lvl6pPr>
            <a:lvl7pPr marL="246511" fontAlgn="base">
              <a:spcBef>
                <a:spcPct val="0"/>
              </a:spcBef>
              <a:spcAft>
                <a:spcPct val="0"/>
              </a:spcAft>
              <a:defRPr sz="647">
                <a:latin typeface="Calibri" pitchFamily="34" charset="0"/>
              </a:defRPr>
            </a:lvl7pPr>
            <a:lvl8pPr marL="369767" fontAlgn="base">
              <a:spcBef>
                <a:spcPct val="0"/>
              </a:spcBef>
              <a:spcAft>
                <a:spcPct val="0"/>
              </a:spcAft>
              <a:defRPr sz="647">
                <a:latin typeface="Calibri" pitchFamily="34" charset="0"/>
              </a:defRPr>
            </a:lvl8pPr>
            <a:lvl9pPr marL="493023" fontAlgn="base">
              <a:spcBef>
                <a:spcPct val="0"/>
              </a:spcBef>
              <a:spcAft>
                <a:spcPct val="0"/>
              </a:spcAft>
              <a:defRPr sz="647">
                <a:latin typeface="Calibri" pitchFamily="34" charset="0"/>
              </a:defRPr>
            </a:lvl9pPr>
          </a:lstStyle>
          <a:p>
            <a:pPr defTabSz="344310">
              <a:lnSpc>
                <a:spcPct val="150000"/>
              </a:lnSpc>
              <a:spcBef>
                <a:spcPts val="0"/>
              </a:spcBef>
              <a:spcAft>
                <a:spcPts val="225"/>
              </a:spcAft>
            </a:pPr>
            <a:r>
              <a:rPr lang="es-ES" sz="1000" cap="none" spc="-14" dirty="0">
                <a:solidFill>
                  <a:srgbClr val="3A3838"/>
                </a:solidFill>
                <a:latin typeface="Adelle Sans light"/>
                <a:ea typeface="Calibri"/>
                <a:cs typeface="Calibri"/>
              </a:rPr>
              <a:t>En la República Kirguisa, los avances en la transparencia presupuestaria en general han dado lugar a una mayor transparencia de la deuda. El país es uno de los 18 que avanzaron en la presentación de información sobre ejecución de deuda en la OBS 2023; Si bien inicialmente se esforzó por mejorar la transparencia de su presupuesto, luego comenzó a resaltar información sobre la deuda pública.</a:t>
            </a:r>
            <a:endParaRPr lang="es-419" sz="1000" cap="none" spc="-14" dirty="0">
              <a:solidFill>
                <a:srgbClr val="3A3838"/>
              </a:solidFill>
              <a:latin typeface="Adelle Sans light"/>
              <a:ea typeface="Calibri"/>
              <a:cs typeface="Calibri"/>
            </a:endParaRPr>
          </a:p>
        </p:txBody>
      </p:sp>
      <p:pic>
        <p:nvPicPr>
          <p:cNvPr id="32" name="Picture 31">
            <a:extLst>
              <a:ext uri="{FF2B5EF4-FFF2-40B4-BE49-F238E27FC236}">
                <a16:creationId xmlns:a16="http://schemas.microsoft.com/office/drawing/2014/main" id="{AF45F097-3D03-46B9-851D-0A0C5F715498}"/>
              </a:ext>
            </a:extLst>
          </p:cNvPr>
          <p:cNvPicPr>
            <a:picLocks noChangeAspect="1"/>
          </p:cNvPicPr>
          <p:nvPr/>
        </p:nvPicPr>
        <p:blipFill>
          <a:blip r:embed="rId3"/>
          <a:srcRect/>
          <a:stretch/>
        </p:blipFill>
        <p:spPr>
          <a:xfrm>
            <a:off x="5990045" y="1285382"/>
            <a:ext cx="589542" cy="290505"/>
          </a:xfrm>
          <a:prstGeom prst="rect">
            <a:avLst/>
          </a:prstGeom>
        </p:spPr>
      </p:pic>
      <p:pic>
        <p:nvPicPr>
          <p:cNvPr id="33" name="Picture 32">
            <a:extLst>
              <a:ext uri="{FF2B5EF4-FFF2-40B4-BE49-F238E27FC236}">
                <a16:creationId xmlns:a16="http://schemas.microsoft.com/office/drawing/2014/main" id="{9DF01422-37A8-427B-ABB2-C29DC98E4B8A}"/>
              </a:ext>
            </a:extLst>
          </p:cNvPr>
          <p:cNvPicPr>
            <a:picLocks noChangeAspect="1"/>
          </p:cNvPicPr>
          <p:nvPr/>
        </p:nvPicPr>
        <p:blipFill>
          <a:blip r:embed="rId4"/>
          <a:srcRect/>
          <a:stretch/>
        </p:blipFill>
        <p:spPr>
          <a:xfrm>
            <a:off x="534262" y="1234203"/>
            <a:ext cx="572523" cy="350001"/>
          </a:xfrm>
          <a:prstGeom prst="rect">
            <a:avLst/>
          </a:prstGeom>
        </p:spPr>
      </p:pic>
      <p:pic>
        <p:nvPicPr>
          <p:cNvPr id="34" name="Picture 33">
            <a:extLst>
              <a:ext uri="{FF2B5EF4-FFF2-40B4-BE49-F238E27FC236}">
                <a16:creationId xmlns:a16="http://schemas.microsoft.com/office/drawing/2014/main" id="{8DCAC6EC-9D4B-4382-B4EA-2C343D786883}"/>
              </a:ext>
            </a:extLst>
          </p:cNvPr>
          <p:cNvPicPr>
            <a:picLocks noChangeAspect="1"/>
          </p:cNvPicPr>
          <p:nvPr/>
        </p:nvPicPr>
        <p:blipFill>
          <a:blip r:embed="rId5"/>
          <a:srcRect/>
          <a:stretch/>
        </p:blipFill>
        <p:spPr>
          <a:xfrm>
            <a:off x="3156540" y="1200084"/>
            <a:ext cx="572242" cy="370641"/>
          </a:xfrm>
          <a:prstGeom prst="rect">
            <a:avLst/>
          </a:prstGeom>
        </p:spPr>
      </p:pic>
      <p:sp>
        <p:nvSpPr>
          <p:cNvPr id="36" name="TextBox 35">
            <a:extLst>
              <a:ext uri="{FF2B5EF4-FFF2-40B4-BE49-F238E27FC236}">
                <a16:creationId xmlns:a16="http://schemas.microsoft.com/office/drawing/2014/main" id="{6DF3F47F-92F7-436D-865F-E3B237270963}"/>
              </a:ext>
            </a:extLst>
          </p:cNvPr>
          <p:cNvSpPr txBox="1"/>
          <p:nvPr/>
        </p:nvSpPr>
        <p:spPr>
          <a:xfrm>
            <a:off x="5940769" y="1701694"/>
            <a:ext cx="2722302" cy="29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479" tIns="23739" rIns="47479" bIns="23739" numCol="1" anchor="t" anchorCtr="0" compatLnSpc="1">
            <a:prstTxWarp prst="textNoShape">
              <a:avLst/>
            </a:prstTxWarp>
          </a:bodyPr>
          <a:lstStyle>
            <a:lvl1pPr fontAlgn="base">
              <a:spcBef>
                <a:spcPct val="0"/>
              </a:spcBef>
              <a:spcAft>
                <a:spcPct val="0"/>
              </a:spcAft>
              <a:defRPr lang="de-DE" sz="3600" b="1" cap="small" spc="-27">
                <a:solidFill>
                  <a:schemeClr val="bg1">
                    <a:lumMod val="50000"/>
                  </a:schemeClr>
                </a:solidFill>
              </a:defRPr>
            </a:lvl1pPr>
            <a:lvl2pPr eaLnBrk="0" fontAlgn="base" hangingPunct="0">
              <a:spcBef>
                <a:spcPct val="0"/>
              </a:spcBef>
              <a:spcAft>
                <a:spcPct val="0"/>
              </a:spcAft>
              <a:defRPr sz="647">
                <a:latin typeface="Calibri" pitchFamily="34" charset="0"/>
                <a:ea typeface="Calibri" pitchFamily="34" charset="0"/>
                <a:cs typeface="Calibri" pitchFamily="34" charset="0"/>
              </a:defRPr>
            </a:lvl2pPr>
            <a:lvl3pPr eaLnBrk="0" fontAlgn="base" hangingPunct="0">
              <a:spcBef>
                <a:spcPct val="0"/>
              </a:spcBef>
              <a:spcAft>
                <a:spcPct val="0"/>
              </a:spcAft>
              <a:defRPr sz="647">
                <a:latin typeface="Calibri" pitchFamily="34" charset="0"/>
                <a:ea typeface="Calibri" pitchFamily="34" charset="0"/>
                <a:cs typeface="Calibri" pitchFamily="34" charset="0"/>
              </a:defRPr>
            </a:lvl3pPr>
            <a:lvl4pPr eaLnBrk="0" fontAlgn="base" hangingPunct="0">
              <a:spcBef>
                <a:spcPct val="0"/>
              </a:spcBef>
              <a:spcAft>
                <a:spcPct val="0"/>
              </a:spcAft>
              <a:defRPr sz="647">
                <a:latin typeface="Calibri" pitchFamily="34" charset="0"/>
                <a:ea typeface="Calibri" pitchFamily="34" charset="0"/>
                <a:cs typeface="Calibri" pitchFamily="34" charset="0"/>
              </a:defRPr>
            </a:lvl4pPr>
            <a:lvl5pPr eaLnBrk="0" fontAlgn="base" hangingPunct="0">
              <a:spcBef>
                <a:spcPct val="0"/>
              </a:spcBef>
              <a:spcAft>
                <a:spcPct val="0"/>
              </a:spcAft>
              <a:defRPr sz="647">
                <a:latin typeface="Calibri" pitchFamily="34" charset="0"/>
                <a:ea typeface="Calibri" pitchFamily="34" charset="0"/>
                <a:cs typeface="Calibri" pitchFamily="34" charset="0"/>
              </a:defRPr>
            </a:lvl5pPr>
            <a:lvl6pPr marL="123256" fontAlgn="base">
              <a:spcBef>
                <a:spcPct val="0"/>
              </a:spcBef>
              <a:spcAft>
                <a:spcPct val="0"/>
              </a:spcAft>
              <a:defRPr sz="647">
                <a:latin typeface="Calibri" pitchFamily="34" charset="0"/>
              </a:defRPr>
            </a:lvl6pPr>
            <a:lvl7pPr marL="246511" fontAlgn="base">
              <a:spcBef>
                <a:spcPct val="0"/>
              </a:spcBef>
              <a:spcAft>
                <a:spcPct val="0"/>
              </a:spcAft>
              <a:defRPr sz="647">
                <a:latin typeface="Calibri" pitchFamily="34" charset="0"/>
              </a:defRPr>
            </a:lvl7pPr>
            <a:lvl8pPr marL="369767" fontAlgn="base">
              <a:spcBef>
                <a:spcPct val="0"/>
              </a:spcBef>
              <a:spcAft>
                <a:spcPct val="0"/>
              </a:spcAft>
              <a:defRPr sz="647">
                <a:latin typeface="Calibri" pitchFamily="34" charset="0"/>
              </a:defRPr>
            </a:lvl8pPr>
            <a:lvl9pPr marL="493023" fontAlgn="base">
              <a:spcBef>
                <a:spcPct val="0"/>
              </a:spcBef>
              <a:spcAft>
                <a:spcPct val="0"/>
              </a:spcAft>
              <a:defRPr sz="647">
                <a:latin typeface="Calibri" pitchFamily="34" charset="0"/>
              </a:defRPr>
            </a:lvl9pPr>
          </a:lstStyle>
          <a:p>
            <a:pPr defTabSz="344310">
              <a:lnSpc>
                <a:spcPct val="150000"/>
              </a:lnSpc>
              <a:spcBef>
                <a:spcPts val="0"/>
              </a:spcBef>
              <a:spcAft>
                <a:spcPts val="225"/>
              </a:spcAft>
            </a:pPr>
            <a:r>
              <a:rPr lang="es-ES" sz="890" cap="none" spc="-14" dirty="0">
                <a:solidFill>
                  <a:srgbClr val="3A3838"/>
                </a:solidFill>
                <a:latin typeface="Adelle Sans light"/>
                <a:ea typeface="Calibri"/>
                <a:cs typeface="Calibri"/>
              </a:rPr>
              <a:t>Mientras Moldavia ha tenido que lidiar con flujos de refugiados y aumentos de precios de la energía en medio de una cercana guerra en Ucrania, su Ministerio de Finanzas, encabezado por un ex socio de OBS, ha dado prioridad a la comunicación transparente. A pesar de las dificultades, su Ministerio de Finanzas, dirigido por un ex socio de OBS, ha priorizado la comunicación transparente. Eran esenciales resúmenes presupuestarios claros, vídeos y compromisos diarios con la prensa. El ministerio reconoció que comunicar las decisiones presupuestarias, en los buenos y en los malos tiempos, puede ser tan importante como el proceso presupuestario mismo.</a:t>
            </a:r>
            <a:endParaRPr lang="en-US" sz="890" dirty="0">
              <a:ea typeface="Calibri" panose="020F0502020204030204"/>
              <a:cs typeface="Calibri" panose="020F0502020204030204"/>
            </a:endParaRPr>
          </a:p>
        </p:txBody>
      </p:sp>
      <p:pic>
        <p:nvPicPr>
          <p:cNvPr id="8" name="Picture 7" descr="A blue rectangular object with black background&#10;&#10;Description automatically generated">
            <a:extLst>
              <a:ext uri="{FF2B5EF4-FFF2-40B4-BE49-F238E27FC236}">
                <a16:creationId xmlns:a16="http://schemas.microsoft.com/office/drawing/2014/main" id="{85BEBF4D-08FA-8DFA-26D0-A09AB214FF12}"/>
              </a:ext>
            </a:extLst>
          </p:cNvPr>
          <p:cNvPicPr>
            <a:picLocks noChangeAspect="1"/>
          </p:cNvPicPr>
          <p:nvPr/>
        </p:nvPicPr>
        <p:blipFill>
          <a:blip r:embed="rId6"/>
          <a:stretch>
            <a:fillRect/>
          </a:stretch>
        </p:blipFill>
        <p:spPr>
          <a:xfrm>
            <a:off x="-41413" y="4501436"/>
            <a:ext cx="9268240" cy="647577"/>
          </a:xfrm>
          <a:prstGeom prst="rect">
            <a:avLst/>
          </a:prstGeom>
        </p:spPr>
      </p:pic>
      <p:sp>
        <p:nvSpPr>
          <p:cNvPr id="10" name="TextBox 9">
            <a:extLst>
              <a:ext uri="{FF2B5EF4-FFF2-40B4-BE49-F238E27FC236}">
                <a16:creationId xmlns:a16="http://schemas.microsoft.com/office/drawing/2014/main" id="{09994CC0-FC2A-7B1B-B169-01C8CC9E98E4}"/>
              </a:ext>
            </a:extLst>
          </p:cNvPr>
          <p:cNvSpPr txBox="1"/>
          <p:nvPr/>
        </p:nvSpPr>
        <p:spPr>
          <a:xfrm>
            <a:off x="359596" y="4751797"/>
            <a:ext cx="289602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solidFill>
                  <a:srgbClr val="FFFFFF"/>
                </a:solidFill>
                <a:latin typeface="Adelle Sans light"/>
                <a:ea typeface="Calibri"/>
                <a:cs typeface="Calibri"/>
              </a:rPr>
              <a:t>International Budget Partnership</a:t>
            </a:r>
            <a:endParaRPr lang="en-GB" sz="1200">
              <a:solidFill>
                <a:srgbClr val="FFFFFF"/>
              </a:solidFill>
              <a:latin typeface="Adelle Sans light"/>
            </a:endParaRPr>
          </a:p>
        </p:txBody>
      </p:sp>
      <p:sp>
        <p:nvSpPr>
          <p:cNvPr id="12" name="TextBox 11">
            <a:extLst>
              <a:ext uri="{FF2B5EF4-FFF2-40B4-BE49-F238E27FC236}">
                <a16:creationId xmlns:a16="http://schemas.microsoft.com/office/drawing/2014/main" id="{C09BDB34-27F6-7F64-8AA4-40AA3A742585}"/>
              </a:ext>
            </a:extLst>
          </p:cNvPr>
          <p:cNvSpPr txBox="1"/>
          <p:nvPr/>
        </p:nvSpPr>
        <p:spPr>
          <a:xfrm>
            <a:off x="8670832" y="4751797"/>
            <a:ext cx="395727" cy="2855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a:solidFill>
                  <a:schemeClr val="bg1"/>
                </a:solidFill>
                <a:latin typeface="Adelle Sans light"/>
                <a:ea typeface="Calibri"/>
                <a:cs typeface="Calibri"/>
              </a:rPr>
              <a:t>20</a:t>
            </a:r>
          </a:p>
        </p:txBody>
      </p:sp>
    </p:spTree>
    <p:extLst>
      <p:ext uri="{BB962C8B-B14F-4D97-AF65-F5344CB8AC3E}">
        <p14:creationId xmlns:p14="http://schemas.microsoft.com/office/powerpoint/2010/main" val="2479446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1B31DB-78EB-9DFF-9D10-C1656C18AE22}"/>
              </a:ext>
            </a:extLst>
          </p:cNvPr>
          <p:cNvSpPr/>
          <p:nvPr/>
        </p:nvSpPr>
        <p:spPr>
          <a:xfrm>
            <a:off x="-1" y="-1"/>
            <a:ext cx="9144000"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a:extLst>
              <a:ext uri="{FF2B5EF4-FFF2-40B4-BE49-F238E27FC236}">
                <a16:creationId xmlns:a16="http://schemas.microsoft.com/office/drawing/2014/main" id="{50F74E5D-B7D3-B69C-A569-AE1C66ABB9EC}"/>
              </a:ext>
            </a:extLst>
          </p:cNvPr>
          <p:cNvSpPr>
            <a:spLocks noGrp="1"/>
          </p:cNvSpPr>
          <p:nvPr>
            <p:ph idx="1"/>
          </p:nvPr>
        </p:nvSpPr>
        <p:spPr>
          <a:xfrm>
            <a:off x="589291" y="2266107"/>
            <a:ext cx="4451120" cy="1441126"/>
          </a:xfrm>
        </p:spPr>
        <p:txBody>
          <a:bodyPr vert="horz" lIns="91440" tIns="45720" rIns="91440" bIns="45720" rtlCol="0" anchor="t">
            <a:noAutofit/>
          </a:bodyPr>
          <a:lstStyle/>
          <a:p>
            <a:pPr>
              <a:lnSpc>
                <a:spcPct val="150000"/>
              </a:lnSpc>
            </a:pPr>
            <a:r>
              <a:rPr lang="es-ES" sz="1400" dirty="0">
                <a:solidFill>
                  <a:schemeClr val="tx2">
                    <a:lumMod val="60000"/>
                    <a:lumOff val="40000"/>
                  </a:schemeClr>
                </a:solidFill>
                <a:latin typeface="Adelle Sans light"/>
                <a:cs typeface="Calibri"/>
              </a:rPr>
              <a:t>Algunos países están implementando prácticas innovadoras que enfatizan que es posible una mayor inclusión, incluso donde hemos trabajado estrechamente con la sociedad civil y socios gubernamentales para apoyar la reforma:​</a:t>
            </a:r>
            <a:endParaRPr lang="en-US" sz="1400" dirty="0">
              <a:solidFill>
                <a:schemeClr val="tx2">
                  <a:lumMod val="60000"/>
                  <a:lumOff val="40000"/>
                </a:schemeClr>
              </a:solidFill>
              <a:latin typeface="Adelle Sans light"/>
            </a:endParaRPr>
          </a:p>
        </p:txBody>
      </p:sp>
      <p:sp>
        <p:nvSpPr>
          <p:cNvPr id="4" name="Slide Number Placeholder 3">
            <a:extLst>
              <a:ext uri="{FF2B5EF4-FFF2-40B4-BE49-F238E27FC236}">
                <a16:creationId xmlns:a16="http://schemas.microsoft.com/office/drawing/2014/main" id="{0C091D8C-1FD9-D544-8F26-2913223C5C49}"/>
              </a:ext>
            </a:extLst>
          </p:cNvPr>
          <p:cNvSpPr>
            <a:spLocks noGrp="1"/>
          </p:cNvSpPr>
          <p:nvPr>
            <p:ph type="sldNum" sz="quarter" idx="12"/>
          </p:nvPr>
        </p:nvSpPr>
        <p:spPr/>
        <p:txBody>
          <a:bodyPr/>
          <a:lstStyle/>
          <a:p>
            <a:fld id="{EC0C6A4E-2140-A448-8457-05517EDA6312}" type="slidenum">
              <a:rPr lang="en-US" smtClean="0"/>
              <a:t>16</a:t>
            </a:fld>
            <a:endParaRPr lang="en-US"/>
          </a:p>
        </p:txBody>
      </p:sp>
      <p:sp>
        <p:nvSpPr>
          <p:cNvPr id="5" name="TextBox 4">
            <a:extLst>
              <a:ext uri="{FF2B5EF4-FFF2-40B4-BE49-F238E27FC236}">
                <a16:creationId xmlns:a16="http://schemas.microsoft.com/office/drawing/2014/main" id="{8E97719D-8DEF-DFB2-5819-B67CE32FCE5D}"/>
              </a:ext>
            </a:extLst>
          </p:cNvPr>
          <p:cNvSpPr txBox="1"/>
          <p:nvPr/>
        </p:nvSpPr>
        <p:spPr>
          <a:xfrm>
            <a:off x="588559" y="1373305"/>
            <a:ext cx="465729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err="1">
                <a:solidFill>
                  <a:srgbClr val="6FD4D9"/>
                </a:solidFill>
                <a:latin typeface="DM Serif"/>
              </a:rPr>
              <a:t>Participación</a:t>
            </a:r>
            <a:r>
              <a:rPr lang="en-US" sz="3600" b="1" dirty="0">
                <a:solidFill>
                  <a:srgbClr val="6FD4D9"/>
                </a:solidFill>
                <a:latin typeface="DM Serif"/>
              </a:rPr>
              <a:t> </a:t>
            </a:r>
            <a:r>
              <a:rPr lang="en-US" sz="3600" b="1" dirty="0" err="1">
                <a:solidFill>
                  <a:srgbClr val="6FD4D9"/>
                </a:solidFill>
                <a:latin typeface="DM Serif"/>
              </a:rPr>
              <a:t>pública</a:t>
            </a:r>
            <a:endParaRPr lang="en-GB" sz="3600" b="1" dirty="0">
              <a:solidFill>
                <a:srgbClr val="6FD4D9"/>
              </a:solidFill>
              <a:latin typeface="DM Serif"/>
            </a:endParaRPr>
          </a:p>
        </p:txBody>
      </p:sp>
      <p:pic>
        <p:nvPicPr>
          <p:cNvPr id="9" name="Picture 8" descr="A blue rectangular object with black background&#10;&#10;Description automatically generated">
            <a:extLst>
              <a:ext uri="{FF2B5EF4-FFF2-40B4-BE49-F238E27FC236}">
                <a16:creationId xmlns:a16="http://schemas.microsoft.com/office/drawing/2014/main" id="{A81A40CC-F697-A98F-4014-4A21FA87C1D8}"/>
              </a:ext>
            </a:extLst>
          </p:cNvPr>
          <p:cNvPicPr>
            <a:picLocks noChangeAspect="1"/>
          </p:cNvPicPr>
          <p:nvPr/>
        </p:nvPicPr>
        <p:blipFill>
          <a:blip r:embed="rId3"/>
          <a:stretch>
            <a:fillRect/>
          </a:stretch>
        </p:blipFill>
        <p:spPr>
          <a:xfrm>
            <a:off x="-41413" y="4501436"/>
            <a:ext cx="9268240" cy="647577"/>
          </a:xfrm>
          <a:prstGeom prst="rect">
            <a:avLst/>
          </a:prstGeom>
        </p:spPr>
      </p:pic>
      <p:sp>
        <p:nvSpPr>
          <p:cNvPr id="11" name="TextBox 10">
            <a:extLst>
              <a:ext uri="{FF2B5EF4-FFF2-40B4-BE49-F238E27FC236}">
                <a16:creationId xmlns:a16="http://schemas.microsoft.com/office/drawing/2014/main" id="{A5EBDFF1-977E-D726-2608-A2154958581B}"/>
              </a:ext>
            </a:extLst>
          </p:cNvPr>
          <p:cNvSpPr txBox="1"/>
          <p:nvPr/>
        </p:nvSpPr>
        <p:spPr>
          <a:xfrm>
            <a:off x="359596" y="4751797"/>
            <a:ext cx="289602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solidFill>
                  <a:srgbClr val="FFFFFF"/>
                </a:solidFill>
                <a:latin typeface="Adelle Sans light"/>
                <a:ea typeface="Calibri"/>
                <a:cs typeface="Calibri"/>
              </a:rPr>
              <a:t>International Budget Partnership</a:t>
            </a:r>
            <a:endParaRPr lang="en-GB" sz="1200">
              <a:solidFill>
                <a:srgbClr val="FFFFFF"/>
              </a:solidFill>
              <a:latin typeface="Adelle Sans light"/>
            </a:endParaRPr>
          </a:p>
        </p:txBody>
      </p:sp>
      <p:sp>
        <p:nvSpPr>
          <p:cNvPr id="13" name="TextBox 12">
            <a:extLst>
              <a:ext uri="{FF2B5EF4-FFF2-40B4-BE49-F238E27FC236}">
                <a16:creationId xmlns:a16="http://schemas.microsoft.com/office/drawing/2014/main" id="{9166F173-4108-0D9C-9C5B-E8BA56BAC86C}"/>
              </a:ext>
            </a:extLst>
          </p:cNvPr>
          <p:cNvSpPr txBox="1"/>
          <p:nvPr/>
        </p:nvSpPr>
        <p:spPr>
          <a:xfrm>
            <a:off x="8670832" y="4751797"/>
            <a:ext cx="395727" cy="2855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a:solidFill>
                  <a:schemeClr val="bg1"/>
                </a:solidFill>
                <a:latin typeface="Adelle Sans light"/>
                <a:ea typeface="Calibri"/>
                <a:cs typeface="Calibri"/>
              </a:rPr>
              <a:t>21</a:t>
            </a:r>
          </a:p>
        </p:txBody>
      </p:sp>
      <p:pic>
        <p:nvPicPr>
          <p:cNvPr id="3" name="Picture 2">
            <a:extLst>
              <a:ext uri="{FF2B5EF4-FFF2-40B4-BE49-F238E27FC236}">
                <a16:creationId xmlns:a16="http://schemas.microsoft.com/office/drawing/2014/main" id="{F28A5FB6-EF1B-6FDA-C052-56672646BD96}"/>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92000"/>
                    </a14:imgEffect>
                  </a14:imgLayer>
                </a14:imgProps>
              </a:ext>
            </a:extLst>
          </a:blip>
          <a:stretch>
            <a:fillRect/>
          </a:stretch>
        </p:blipFill>
        <p:spPr>
          <a:xfrm>
            <a:off x="5407971" y="1455194"/>
            <a:ext cx="2831819" cy="2591369"/>
          </a:xfrm>
          <a:prstGeom prst="rect">
            <a:avLst/>
          </a:prstGeom>
        </p:spPr>
      </p:pic>
    </p:spTree>
    <p:extLst>
      <p:ext uri="{BB962C8B-B14F-4D97-AF65-F5344CB8AC3E}">
        <p14:creationId xmlns:p14="http://schemas.microsoft.com/office/powerpoint/2010/main" val="3008072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03D23F-5FDD-C746-8958-7C3EA5392FCE}"/>
              </a:ext>
            </a:extLst>
          </p:cNvPr>
          <p:cNvSpPr/>
          <p:nvPr/>
        </p:nvSpPr>
        <p:spPr>
          <a:xfrm>
            <a:off x="-1" y="-1"/>
            <a:ext cx="9144000"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p:cNvSpPr>
            <a:spLocks noGrp="1"/>
          </p:cNvSpPr>
          <p:nvPr>
            <p:ph type="sldNum" sz="quarter" idx="12"/>
          </p:nvPr>
        </p:nvSpPr>
        <p:spPr/>
        <p:txBody>
          <a:bodyPr/>
          <a:lstStyle/>
          <a:p>
            <a:fld id="{EC0C6A4E-2140-A448-8457-05517EDA6312}" type="slidenum">
              <a:rPr lang="en-US" smtClean="0"/>
              <a:t>17</a:t>
            </a:fld>
            <a:endParaRPr lang="en-US"/>
          </a:p>
        </p:txBody>
      </p:sp>
      <p:sp>
        <p:nvSpPr>
          <p:cNvPr id="14" name="Title 1">
            <a:extLst>
              <a:ext uri="{FF2B5EF4-FFF2-40B4-BE49-F238E27FC236}">
                <a16:creationId xmlns:a16="http://schemas.microsoft.com/office/drawing/2014/main" id="{B0F9B75A-514C-4CA2-8242-9F443E344DE1}"/>
              </a:ext>
            </a:extLst>
          </p:cNvPr>
          <p:cNvSpPr>
            <a:spLocks noGrp="1"/>
          </p:cNvSpPr>
          <p:nvPr>
            <p:ph type="title"/>
          </p:nvPr>
        </p:nvSpPr>
        <p:spPr>
          <a:xfrm>
            <a:off x="378325" y="327610"/>
            <a:ext cx="5319215" cy="951523"/>
          </a:xfrm>
        </p:spPr>
        <p:txBody>
          <a:bodyPr>
            <a:normAutofit/>
          </a:bodyPr>
          <a:lstStyle/>
          <a:p>
            <a:r>
              <a:rPr lang="es-ES" sz="2400" b="1" dirty="0">
                <a:solidFill>
                  <a:srgbClr val="6FD4D9"/>
                </a:solidFill>
                <a:latin typeface="DM Serif"/>
              </a:rPr>
              <a:t>Prácticas innovadoras que subrayan que es posible una mayor inclusión</a:t>
            </a:r>
            <a:endParaRPr lang="en-US" sz="2400" b="1" dirty="0">
              <a:solidFill>
                <a:srgbClr val="6FD4D9"/>
              </a:solidFill>
              <a:latin typeface="DM Serif"/>
            </a:endParaRPr>
          </a:p>
        </p:txBody>
      </p:sp>
      <p:sp>
        <p:nvSpPr>
          <p:cNvPr id="20" name="TextBox 19">
            <a:extLst>
              <a:ext uri="{FF2B5EF4-FFF2-40B4-BE49-F238E27FC236}">
                <a16:creationId xmlns:a16="http://schemas.microsoft.com/office/drawing/2014/main" id="{EBFADB6E-C94E-4BC4-8FAA-8A4062D12C27}"/>
              </a:ext>
            </a:extLst>
          </p:cNvPr>
          <p:cNvSpPr txBox="1"/>
          <p:nvPr/>
        </p:nvSpPr>
        <p:spPr>
          <a:xfrm>
            <a:off x="994900" y="1397463"/>
            <a:ext cx="1974396" cy="33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479" tIns="23739" rIns="47479" bIns="23739" numCol="1" anchor="ctr" anchorCtr="0" compatLnSpc="1">
            <a:prstTxWarp prst="textNoShape">
              <a:avLst/>
            </a:prstTxWarp>
          </a:bodyPr>
          <a:lstStyle>
            <a:lvl1pPr fontAlgn="base">
              <a:spcBef>
                <a:spcPct val="0"/>
              </a:spcBef>
              <a:spcAft>
                <a:spcPct val="0"/>
              </a:spcAft>
              <a:defRPr lang="de-DE" sz="3600" b="1" cap="small" spc="-27">
                <a:solidFill>
                  <a:schemeClr val="bg1">
                    <a:lumMod val="50000"/>
                  </a:schemeClr>
                </a:solidFill>
              </a:defRPr>
            </a:lvl1pPr>
            <a:lvl2pPr eaLnBrk="0" fontAlgn="base" hangingPunct="0">
              <a:spcBef>
                <a:spcPct val="0"/>
              </a:spcBef>
              <a:spcAft>
                <a:spcPct val="0"/>
              </a:spcAft>
              <a:defRPr sz="647">
                <a:latin typeface="Calibri" pitchFamily="34" charset="0"/>
                <a:ea typeface="Calibri" pitchFamily="34" charset="0"/>
                <a:cs typeface="Calibri" pitchFamily="34" charset="0"/>
              </a:defRPr>
            </a:lvl2pPr>
            <a:lvl3pPr eaLnBrk="0" fontAlgn="base" hangingPunct="0">
              <a:spcBef>
                <a:spcPct val="0"/>
              </a:spcBef>
              <a:spcAft>
                <a:spcPct val="0"/>
              </a:spcAft>
              <a:defRPr sz="647">
                <a:latin typeface="Calibri" pitchFamily="34" charset="0"/>
                <a:ea typeface="Calibri" pitchFamily="34" charset="0"/>
                <a:cs typeface="Calibri" pitchFamily="34" charset="0"/>
              </a:defRPr>
            </a:lvl3pPr>
            <a:lvl4pPr eaLnBrk="0" fontAlgn="base" hangingPunct="0">
              <a:spcBef>
                <a:spcPct val="0"/>
              </a:spcBef>
              <a:spcAft>
                <a:spcPct val="0"/>
              </a:spcAft>
              <a:defRPr sz="647">
                <a:latin typeface="Calibri" pitchFamily="34" charset="0"/>
                <a:ea typeface="Calibri" pitchFamily="34" charset="0"/>
                <a:cs typeface="Calibri" pitchFamily="34" charset="0"/>
              </a:defRPr>
            </a:lvl4pPr>
            <a:lvl5pPr eaLnBrk="0" fontAlgn="base" hangingPunct="0">
              <a:spcBef>
                <a:spcPct val="0"/>
              </a:spcBef>
              <a:spcAft>
                <a:spcPct val="0"/>
              </a:spcAft>
              <a:defRPr sz="647">
                <a:latin typeface="Calibri" pitchFamily="34" charset="0"/>
                <a:ea typeface="Calibri" pitchFamily="34" charset="0"/>
                <a:cs typeface="Calibri" pitchFamily="34" charset="0"/>
              </a:defRPr>
            </a:lvl5pPr>
            <a:lvl6pPr marL="123256" fontAlgn="base">
              <a:spcBef>
                <a:spcPct val="0"/>
              </a:spcBef>
              <a:spcAft>
                <a:spcPct val="0"/>
              </a:spcAft>
              <a:defRPr sz="647">
                <a:latin typeface="Calibri" pitchFamily="34" charset="0"/>
              </a:defRPr>
            </a:lvl6pPr>
            <a:lvl7pPr marL="246511" fontAlgn="base">
              <a:spcBef>
                <a:spcPct val="0"/>
              </a:spcBef>
              <a:spcAft>
                <a:spcPct val="0"/>
              </a:spcAft>
              <a:defRPr sz="647">
                <a:latin typeface="Calibri" pitchFamily="34" charset="0"/>
              </a:defRPr>
            </a:lvl7pPr>
            <a:lvl8pPr marL="369767" fontAlgn="base">
              <a:spcBef>
                <a:spcPct val="0"/>
              </a:spcBef>
              <a:spcAft>
                <a:spcPct val="0"/>
              </a:spcAft>
              <a:defRPr sz="647">
                <a:latin typeface="Calibri" pitchFamily="34" charset="0"/>
              </a:defRPr>
            </a:lvl8pPr>
            <a:lvl9pPr marL="493023" fontAlgn="base">
              <a:spcBef>
                <a:spcPct val="0"/>
              </a:spcBef>
              <a:spcAft>
                <a:spcPct val="0"/>
              </a:spcAft>
              <a:defRPr sz="647">
                <a:latin typeface="Calibri" pitchFamily="34" charset="0"/>
              </a:defRPr>
            </a:lvl9pPr>
          </a:lstStyle>
          <a:p>
            <a:pPr defTabSz="344310">
              <a:spcBef>
                <a:spcPts val="0"/>
              </a:spcBef>
              <a:spcAft>
                <a:spcPts val="900"/>
              </a:spcAft>
            </a:pPr>
            <a:r>
              <a:rPr lang="de-DE" sz="1500" cap="none" spc="-14" dirty="0" err="1">
                <a:solidFill>
                  <a:srgbClr val="F3A97C"/>
                </a:solidFill>
                <a:latin typeface="Calibri"/>
                <a:ea typeface="Calibri"/>
                <a:cs typeface="Calibri"/>
              </a:rPr>
              <a:t>República</a:t>
            </a:r>
            <a:r>
              <a:rPr lang="de-DE" sz="1500" cap="none" spc="-14" dirty="0">
                <a:solidFill>
                  <a:srgbClr val="F3A97C"/>
                </a:solidFill>
                <a:latin typeface="Calibri"/>
                <a:ea typeface="Calibri"/>
                <a:cs typeface="Calibri"/>
              </a:rPr>
              <a:t> </a:t>
            </a:r>
            <a:r>
              <a:rPr lang="de-DE" sz="1500" cap="none" spc="-14" dirty="0" err="1">
                <a:solidFill>
                  <a:srgbClr val="F3A97C"/>
                </a:solidFill>
                <a:latin typeface="Calibri"/>
                <a:ea typeface="Calibri"/>
                <a:cs typeface="Calibri"/>
              </a:rPr>
              <a:t>Dominicana</a:t>
            </a:r>
            <a:endParaRPr lang="de-DE" sz="1500" cap="none" spc="-14" dirty="0">
              <a:solidFill>
                <a:srgbClr val="F3A97C"/>
              </a:solidFill>
              <a:latin typeface="Calibri"/>
              <a:ea typeface="Calibri"/>
              <a:cs typeface="Calibri"/>
            </a:endParaRPr>
          </a:p>
        </p:txBody>
      </p:sp>
      <p:sp>
        <p:nvSpPr>
          <p:cNvPr id="21" name="TextBox 20">
            <a:extLst>
              <a:ext uri="{FF2B5EF4-FFF2-40B4-BE49-F238E27FC236}">
                <a16:creationId xmlns:a16="http://schemas.microsoft.com/office/drawing/2014/main" id="{94399752-2EAE-4D1F-BA8C-94406E711DC2}"/>
              </a:ext>
            </a:extLst>
          </p:cNvPr>
          <p:cNvSpPr txBox="1"/>
          <p:nvPr/>
        </p:nvSpPr>
        <p:spPr>
          <a:xfrm>
            <a:off x="3868310" y="1482761"/>
            <a:ext cx="1304649" cy="249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479" tIns="23739" rIns="47479" bIns="23739" numCol="1" anchor="ctr" anchorCtr="0" compatLnSpc="1">
            <a:prstTxWarp prst="textNoShape">
              <a:avLst/>
            </a:prstTxWarp>
          </a:bodyPr>
          <a:lstStyle>
            <a:lvl1pPr fontAlgn="base">
              <a:spcBef>
                <a:spcPct val="0"/>
              </a:spcBef>
              <a:spcAft>
                <a:spcPct val="0"/>
              </a:spcAft>
              <a:defRPr lang="de-DE" sz="3600" b="1" cap="small" spc="-27">
                <a:solidFill>
                  <a:schemeClr val="bg1">
                    <a:lumMod val="50000"/>
                  </a:schemeClr>
                </a:solidFill>
              </a:defRPr>
            </a:lvl1pPr>
            <a:lvl2pPr eaLnBrk="0" fontAlgn="base" hangingPunct="0">
              <a:spcBef>
                <a:spcPct val="0"/>
              </a:spcBef>
              <a:spcAft>
                <a:spcPct val="0"/>
              </a:spcAft>
              <a:defRPr sz="647">
                <a:latin typeface="Calibri" pitchFamily="34" charset="0"/>
                <a:ea typeface="Calibri" pitchFamily="34" charset="0"/>
                <a:cs typeface="Calibri" pitchFamily="34" charset="0"/>
              </a:defRPr>
            </a:lvl2pPr>
            <a:lvl3pPr eaLnBrk="0" fontAlgn="base" hangingPunct="0">
              <a:spcBef>
                <a:spcPct val="0"/>
              </a:spcBef>
              <a:spcAft>
                <a:spcPct val="0"/>
              </a:spcAft>
              <a:defRPr sz="647">
                <a:latin typeface="Calibri" pitchFamily="34" charset="0"/>
                <a:ea typeface="Calibri" pitchFamily="34" charset="0"/>
                <a:cs typeface="Calibri" pitchFamily="34" charset="0"/>
              </a:defRPr>
            </a:lvl3pPr>
            <a:lvl4pPr eaLnBrk="0" fontAlgn="base" hangingPunct="0">
              <a:spcBef>
                <a:spcPct val="0"/>
              </a:spcBef>
              <a:spcAft>
                <a:spcPct val="0"/>
              </a:spcAft>
              <a:defRPr sz="647">
                <a:latin typeface="Calibri" pitchFamily="34" charset="0"/>
                <a:ea typeface="Calibri" pitchFamily="34" charset="0"/>
                <a:cs typeface="Calibri" pitchFamily="34" charset="0"/>
              </a:defRPr>
            </a:lvl4pPr>
            <a:lvl5pPr eaLnBrk="0" fontAlgn="base" hangingPunct="0">
              <a:spcBef>
                <a:spcPct val="0"/>
              </a:spcBef>
              <a:spcAft>
                <a:spcPct val="0"/>
              </a:spcAft>
              <a:defRPr sz="647">
                <a:latin typeface="Calibri" pitchFamily="34" charset="0"/>
                <a:ea typeface="Calibri" pitchFamily="34" charset="0"/>
                <a:cs typeface="Calibri" pitchFamily="34" charset="0"/>
              </a:defRPr>
            </a:lvl5pPr>
            <a:lvl6pPr marL="123256" fontAlgn="base">
              <a:spcBef>
                <a:spcPct val="0"/>
              </a:spcBef>
              <a:spcAft>
                <a:spcPct val="0"/>
              </a:spcAft>
              <a:defRPr sz="647">
                <a:latin typeface="Calibri" pitchFamily="34" charset="0"/>
              </a:defRPr>
            </a:lvl6pPr>
            <a:lvl7pPr marL="246511" fontAlgn="base">
              <a:spcBef>
                <a:spcPct val="0"/>
              </a:spcBef>
              <a:spcAft>
                <a:spcPct val="0"/>
              </a:spcAft>
              <a:defRPr sz="647">
                <a:latin typeface="Calibri" pitchFamily="34" charset="0"/>
              </a:defRPr>
            </a:lvl7pPr>
            <a:lvl8pPr marL="369767" fontAlgn="base">
              <a:spcBef>
                <a:spcPct val="0"/>
              </a:spcBef>
              <a:spcAft>
                <a:spcPct val="0"/>
              </a:spcAft>
              <a:defRPr sz="647">
                <a:latin typeface="Calibri" pitchFamily="34" charset="0"/>
              </a:defRPr>
            </a:lvl8pPr>
            <a:lvl9pPr marL="493023" fontAlgn="base">
              <a:spcBef>
                <a:spcPct val="0"/>
              </a:spcBef>
              <a:spcAft>
                <a:spcPct val="0"/>
              </a:spcAft>
              <a:defRPr sz="647">
                <a:latin typeface="Calibri" pitchFamily="34" charset="0"/>
              </a:defRPr>
            </a:lvl9pPr>
          </a:lstStyle>
          <a:p>
            <a:pPr defTabSz="344310">
              <a:spcBef>
                <a:spcPts val="0"/>
              </a:spcBef>
              <a:spcAft>
                <a:spcPts val="900"/>
              </a:spcAft>
            </a:pPr>
            <a:r>
              <a:rPr lang="de-DE" sz="1800" cap="none" spc="-14" dirty="0">
                <a:solidFill>
                  <a:srgbClr val="F3A97C"/>
                </a:solidFill>
                <a:latin typeface="Calibri"/>
                <a:ea typeface="Calibri"/>
                <a:cs typeface="Calibri"/>
              </a:rPr>
              <a:t>Gambia</a:t>
            </a:r>
            <a:endParaRPr lang="en-GB" sz="1800" cap="none" spc="-14" dirty="0">
              <a:solidFill>
                <a:srgbClr val="F3A97C"/>
              </a:solidFill>
              <a:latin typeface="Calibri"/>
              <a:ea typeface="Calibri"/>
              <a:cs typeface="Calibri"/>
            </a:endParaRPr>
          </a:p>
        </p:txBody>
      </p:sp>
      <p:sp>
        <p:nvSpPr>
          <p:cNvPr id="22" name="TextBox 21">
            <a:extLst>
              <a:ext uri="{FF2B5EF4-FFF2-40B4-BE49-F238E27FC236}">
                <a16:creationId xmlns:a16="http://schemas.microsoft.com/office/drawing/2014/main" id="{95F78B0E-FDB1-4A98-8826-6E1535D85ABB}"/>
              </a:ext>
            </a:extLst>
          </p:cNvPr>
          <p:cNvSpPr txBox="1"/>
          <p:nvPr/>
        </p:nvSpPr>
        <p:spPr>
          <a:xfrm>
            <a:off x="6825350" y="1499821"/>
            <a:ext cx="803514" cy="22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479" tIns="23739" rIns="47479" bIns="23739" numCol="1" anchor="ctr" anchorCtr="0" compatLnSpc="1">
            <a:prstTxWarp prst="textNoShape">
              <a:avLst/>
            </a:prstTxWarp>
          </a:bodyPr>
          <a:lstStyle>
            <a:lvl1pPr fontAlgn="base">
              <a:spcBef>
                <a:spcPct val="0"/>
              </a:spcBef>
              <a:spcAft>
                <a:spcPct val="0"/>
              </a:spcAft>
              <a:defRPr lang="de-DE" sz="3600" b="1" cap="small" spc="-27">
                <a:solidFill>
                  <a:schemeClr val="bg1">
                    <a:lumMod val="50000"/>
                  </a:schemeClr>
                </a:solidFill>
              </a:defRPr>
            </a:lvl1pPr>
            <a:lvl2pPr eaLnBrk="0" fontAlgn="base" hangingPunct="0">
              <a:spcBef>
                <a:spcPct val="0"/>
              </a:spcBef>
              <a:spcAft>
                <a:spcPct val="0"/>
              </a:spcAft>
              <a:defRPr sz="647">
                <a:latin typeface="Calibri" pitchFamily="34" charset="0"/>
                <a:ea typeface="Calibri" pitchFamily="34" charset="0"/>
                <a:cs typeface="Calibri" pitchFamily="34" charset="0"/>
              </a:defRPr>
            </a:lvl2pPr>
            <a:lvl3pPr eaLnBrk="0" fontAlgn="base" hangingPunct="0">
              <a:spcBef>
                <a:spcPct val="0"/>
              </a:spcBef>
              <a:spcAft>
                <a:spcPct val="0"/>
              </a:spcAft>
              <a:defRPr sz="647">
                <a:latin typeface="Calibri" pitchFamily="34" charset="0"/>
                <a:ea typeface="Calibri" pitchFamily="34" charset="0"/>
                <a:cs typeface="Calibri" pitchFamily="34" charset="0"/>
              </a:defRPr>
            </a:lvl3pPr>
            <a:lvl4pPr eaLnBrk="0" fontAlgn="base" hangingPunct="0">
              <a:spcBef>
                <a:spcPct val="0"/>
              </a:spcBef>
              <a:spcAft>
                <a:spcPct val="0"/>
              </a:spcAft>
              <a:defRPr sz="647">
                <a:latin typeface="Calibri" pitchFamily="34" charset="0"/>
                <a:ea typeface="Calibri" pitchFamily="34" charset="0"/>
                <a:cs typeface="Calibri" pitchFamily="34" charset="0"/>
              </a:defRPr>
            </a:lvl4pPr>
            <a:lvl5pPr eaLnBrk="0" fontAlgn="base" hangingPunct="0">
              <a:spcBef>
                <a:spcPct val="0"/>
              </a:spcBef>
              <a:spcAft>
                <a:spcPct val="0"/>
              </a:spcAft>
              <a:defRPr sz="647">
                <a:latin typeface="Calibri" pitchFamily="34" charset="0"/>
                <a:ea typeface="Calibri" pitchFamily="34" charset="0"/>
                <a:cs typeface="Calibri" pitchFamily="34" charset="0"/>
              </a:defRPr>
            </a:lvl5pPr>
            <a:lvl6pPr marL="123256" fontAlgn="base">
              <a:spcBef>
                <a:spcPct val="0"/>
              </a:spcBef>
              <a:spcAft>
                <a:spcPct val="0"/>
              </a:spcAft>
              <a:defRPr sz="647">
                <a:latin typeface="Calibri" pitchFamily="34" charset="0"/>
              </a:defRPr>
            </a:lvl6pPr>
            <a:lvl7pPr marL="246511" fontAlgn="base">
              <a:spcBef>
                <a:spcPct val="0"/>
              </a:spcBef>
              <a:spcAft>
                <a:spcPct val="0"/>
              </a:spcAft>
              <a:defRPr sz="647">
                <a:latin typeface="Calibri" pitchFamily="34" charset="0"/>
              </a:defRPr>
            </a:lvl7pPr>
            <a:lvl8pPr marL="369767" fontAlgn="base">
              <a:spcBef>
                <a:spcPct val="0"/>
              </a:spcBef>
              <a:spcAft>
                <a:spcPct val="0"/>
              </a:spcAft>
              <a:defRPr sz="647">
                <a:latin typeface="Calibri" pitchFamily="34" charset="0"/>
              </a:defRPr>
            </a:lvl8pPr>
            <a:lvl9pPr marL="493023" fontAlgn="base">
              <a:spcBef>
                <a:spcPct val="0"/>
              </a:spcBef>
              <a:spcAft>
                <a:spcPct val="0"/>
              </a:spcAft>
              <a:defRPr sz="647">
                <a:latin typeface="Calibri" pitchFamily="34" charset="0"/>
              </a:defRPr>
            </a:lvl9pPr>
          </a:lstStyle>
          <a:p>
            <a:pPr defTabSz="344310">
              <a:spcBef>
                <a:spcPts val="0"/>
              </a:spcBef>
              <a:spcAft>
                <a:spcPts val="0"/>
              </a:spcAft>
            </a:pPr>
            <a:r>
              <a:rPr lang="en-GB" sz="1800" cap="none" spc="-14" dirty="0">
                <a:solidFill>
                  <a:srgbClr val="F3A97C"/>
                </a:solidFill>
                <a:latin typeface="Calibri"/>
                <a:ea typeface="Calibri"/>
                <a:cs typeface="Calibri"/>
              </a:rPr>
              <a:t>Nigeria</a:t>
            </a:r>
          </a:p>
        </p:txBody>
      </p:sp>
      <p:sp>
        <p:nvSpPr>
          <p:cNvPr id="23" name="TextBox 22">
            <a:extLst>
              <a:ext uri="{FF2B5EF4-FFF2-40B4-BE49-F238E27FC236}">
                <a16:creationId xmlns:a16="http://schemas.microsoft.com/office/drawing/2014/main" id="{39DA7843-2D19-41EA-8C41-00444D54ED07}"/>
              </a:ext>
            </a:extLst>
          </p:cNvPr>
          <p:cNvSpPr txBox="1"/>
          <p:nvPr/>
        </p:nvSpPr>
        <p:spPr>
          <a:xfrm>
            <a:off x="444725" y="1810131"/>
            <a:ext cx="2311259" cy="2700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479" tIns="23739" rIns="47479" bIns="23739" numCol="1" anchor="t" anchorCtr="0" compatLnSpc="1">
            <a:prstTxWarp prst="textNoShape">
              <a:avLst/>
            </a:prstTxWarp>
          </a:bodyPr>
          <a:lstStyle>
            <a:lvl1pPr fontAlgn="base">
              <a:spcBef>
                <a:spcPct val="0"/>
              </a:spcBef>
              <a:spcAft>
                <a:spcPct val="0"/>
              </a:spcAft>
              <a:defRPr lang="de-DE" sz="3600" b="1" cap="small" spc="-27">
                <a:solidFill>
                  <a:schemeClr val="bg1">
                    <a:lumMod val="50000"/>
                  </a:schemeClr>
                </a:solidFill>
              </a:defRPr>
            </a:lvl1pPr>
            <a:lvl2pPr eaLnBrk="0" fontAlgn="base" hangingPunct="0">
              <a:spcBef>
                <a:spcPct val="0"/>
              </a:spcBef>
              <a:spcAft>
                <a:spcPct val="0"/>
              </a:spcAft>
              <a:defRPr sz="647">
                <a:latin typeface="Calibri" pitchFamily="34" charset="0"/>
                <a:ea typeface="Calibri" pitchFamily="34" charset="0"/>
                <a:cs typeface="Calibri" pitchFamily="34" charset="0"/>
              </a:defRPr>
            </a:lvl2pPr>
            <a:lvl3pPr eaLnBrk="0" fontAlgn="base" hangingPunct="0">
              <a:spcBef>
                <a:spcPct val="0"/>
              </a:spcBef>
              <a:spcAft>
                <a:spcPct val="0"/>
              </a:spcAft>
              <a:defRPr sz="647">
                <a:latin typeface="Calibri" pitchFamily="34" charset="0"/>
                <a:ea typeface="Calibri" pitchFamily="34" charset="0"/>
                <a:cs typeface="Calibri" pitchFamily="34" charset="0"/>
              </a:defRPr>
            </a:lvl3pPr>
            <a:lvl4pPr eaLnBrk="0" fontAlgn="base" hangingPunct="0">
              <a:spcBef>
                <a:spcPct val="0"/>
              </a:spcBef>
              <a:spcAft>
                <a:spcPct val="0"/>
              </a:spcAft>
              <a:defRPr sz="647">
                <a:latin typeface="Calibri" pitchFamily="34" charset="0"/>
                <a:ea typeface="Calibri" pitchFamily="34" charset="0"/>
                <a:cs typeface="Calibri" pitchFamily="34" charset="0"/>
              </a:defRPr>
            </a:lvl4pPr>
            <a:lvl5pPr eaLnBrk="0" fontAlgn="base" hangingPunct="0">
              <a:spcBef>
                <a:spcPct val="0"/>
              </a:spcBef>
              <a:spcAft>
                <a:spcPct val="0"/>
              </a:spcAft>
              <a:defRPr sz="647">
                <a:latin typeface="Calibri" pitchFamily="34" charset="0"/>
                <a:ea typeface="Calibri" pitchFamily="34" charset="0"/>
                <a:cs typeface="Calibri" pitchFamily="34" charset="0"/>
              </a:defRPr>
            </a:lvl5pPr>
            <a:lvl6pPr marL="123256" fontAlgn="base">
              <a:spcBef>
                <a:spcPct val="0"/>
              </a:spcBef>
              <a:spcAft>
                <a:spcPct val="0"/>
              </a:spcAft>
              <a:defRPr sz="647">
                <a:latin typeface="Calibri" pitchFamily="34" charset="0"/>
              </a:defRPr>
            </a:lvl6pPr>
            <a:lvl7pPr marL="246511" fontAlgn="base">
              <a:spcBef>
                <a:spcPct val="0"/>
              </a:spcBef>
              <a:spcAft>
                <a:spcPct val="0"/>
              </a:spcAft>
              <a:defRPr sz="647">
                <a:latin typeface="Calibri" pitchFamily="34" charset="0"/>
              </a:defRPr>
            </a:lvl7pPr>
            <a:lvl8pPr marL="369767" fontAlgn="base">
              <a:spcBef>
                <a:spcPct val="0"/>
              </a:spcBef>
              <a:spcAft>
                <a:spcPct val="0"/>
              </a:spcAft>
              <a:defRPr sz="647">
                <a:latin typeface="Calibri" pitchFamily="34" charset="0"/>
              </a:defRPr>
            </a:lvl8pPr>
            <a:lvl9pPr marL="493023" fontAlgn="base">
              <a:spcBef>
                <a:spcPct val="0"/>
              </a:spcBef>
              <a:spcAft>
                <a:spcPct val="0"/>
              </a:spcAft>
              <a:defRPr sz="647">
                <a:latin typeface="Calibri" pitchFamily="34" charset="0"/>
              </a:defRPr>
            </a:lvl9pPr>
          </a:lstStyle>
          <a:p>
            <a:pPr defTabSz="344310">
              <a:lnSpc>
                <a:spcPct val="150000"/>
              </a:lnSpc>
              <a:spcBef>
                <a:spcPts val="0"/>
              </a:spcBef>
              <a:spcAft>
                <a:spcPts val="225"/>
              </a:spcAft>
            </a:pPr>
            <a:r>
              <a:rPr lang="es-ES" sz="1000" cap="none" spc="-14" dirty="0">
                <a:solidFill>
                  <a:srgbClr val="3A3838"/>
                </a:solidFill>
                <a:latin typeface="Adelle Sans light"/>
                <a:ea typeface="Calibri"/>
                <a:cs typeface="Calibri"/>
              </a:rPr>
              <a:t>El aumento de 26 puntos en la participación pública de la República Dominicana en esta serie de encuestas da fe de sus esfuerzos por recabar la opinión de los ciudadanos sobre la ejecución de proyectos sociales, la construcción de viviendas sociales, la inversión en programas sociales y similares, lo que también repercute en la forma en que se priorizan estos proyectos en el presupuesto del año siguiente.</a:t>
            </a:r>
          </a:p>
        </p:txBody>
      </p:sp>
      <p:sp>
        <p:nvSpPr>
          <p:cNvPr id="30" name="TextBox 29">
            <a:extLst>
              <a:ext uri="{FF2B5EF4-FFF2-40B4-BE49-F238E27FC236}">
                <a16:creationId xmlns:a16="http://schemas.microsoft.com/office/drawing/2014/main" id="{AAB2B218-51E9-4F9D-88F9-F97839A918B1}"/>
              </a:ext>
            </a:extLst>
          </p:cNvPr>
          <p:cNvSpPr txBox="1"/>
          <p:nvPr/>
        </p:nvSpPr>
        <p:spPr>
          <a:xfrm>
            <a:off x="3233844" y="1810131"/>
            <a:ext cx="2543175" cy="23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479" tIns="23739" rIns="47479" bIns="23739" numCol="1" anchor="t" anchorCtr="0" compatLnSpc="1">
            <a:prstTxWarp prst="textNoShape">
              <a:avLst/>
            </a:prstTxWarp>
          </a:bodyPr>
          <a:lstStyle>
            <a:lvl1pPr fontAlgn="base">
              <a:spcBef>
                <a:spcPct val="0"/>
              </a:spcBef>
              <a:spcAft>
                <a:spcPct val="0"/>
              </a:spcAft>
              <a:defRPr lang="de-DE" sz="3600" b="1" cap="small" spc="-27">
                <a:solidFill>
                  <a:schemeClr val="bg1">
                    <a:lumMod val="50000"/>
                  </a:schemeClr>
                </a:solidFill>
              </a:defRPr>
            </a:lvl1pPr>
            <a:lvl2pPr eaLnBrk="0" fontAlgn="base" hangingPunct="0">
              <a:spcBef>
                <a:spcPct val="0"/>
              </a:spcBef>
              <a:spcAft>
                <a:spcPct val="0"/>
              </a:spcAft>
              <a:defRPr sz="647">
                <a:latin typeface="Calibri" pitchFamily="34" charset="0"/>
                <a:ea typeface="Calibri" pitchFamily="34" charset="0"/>
                <a:cs typeface="Calibri" pitchFamily="34" charset="0"/>
              </a:defRPr>
            </a:lvl2pPr>
            <a:lvl3pPr eaLnBrk="0" fontAlgn="base" hangingPunct="0">
              <a:spcBef>
                <a:spcPct val="0"/>
              </a:spcBef>
              <a:spcAft>
                <a:spcPct val="0"/>
              </a:spcAft>
              <a:defRPr sz="647">
                <a:latin typeface="Calibri" pitchFamily="34" charset="0"/>
                <a:ea typeface="Calibri" pitchFamily="34" charset="0"/>
                <a:cs typeface="Calibri" pitchFamily="34" charset="0"/>
              </a:defRPr>
            </a:lvl3pPr>
            <a:lvl4pPr eaLnBrk="0" fontAlgn="base" hangingPunct="0">
              <a:spcBef>
                <a:spcPct val="0"/>
              </a:spcBef>
              <a:spcAft>
                <a:spcPct val="0"/>
              </a:spcAft>
              <a:defRPr sz="647">
                <a:latin typeface="Calibri" pitchFamily="34" charset="0"/>
                <a:ea typeface="Calibri" pitchFamily="34" charset="0"/>
                <a:cs typeface="Calibri" pitchFamily="34" charset="0"/>
              </a:defRPr>
            </a:lvl4pPr>
            <a:lvl5pPr eaLnBrk="0" fontAlgn="base" hangingPunct="0">
              <a:spcBef>
                <a:spcPct val="0"/>
              </a:spcBef>
              <a:spcAft>
                <a:spcPct val="0"/>
              </a:spcAft>
              <a:defRPr sz="647">
                <a:latin typeface="Calibri" pitchFamily="34" charset="0"/>
                <a:ea typeface="Calibri" pitchFamily="34" charset="0"/>
                <a:cs typeface="Calibri" pitchFamily="34" charset="0"/>
              </a:defRPr>
            </a:lvl5pPr>
            <a:lvl6pPr marL="123256" fontAlgn="base">
              <a:spcBef>
                <a:spcPct val="0"/>
              </a:spcBef>
              <a:spcAft>
                <a:spcPct val="0"/>
              </a:spcAft>
              <a:defRPr sz="647">
                <a:latin typeface="Calibri" pitchFamily="34" charset="0"/>
              </a:defRPr>
            </a:lvl6pPr>
            <a:lvl7pPr marL="246511" fontAlgn="base">
              <a:spcBef>
                <a:spcPct val="0"/>
              </a:spcBef>
              <a:spcAft>
                <a:spcPct val="0"/>
              </a:spcAft>
              <a:defRPr sz="647">
                <a:latin typeface="Calibri" pitchFamily="34" charset="0"/>
              </a:defRPr>
            </a:lvl7pPr>
            <a:lvl8pPr marL="369767" fontAlgn="base">
              <a:spcBef>
                <a:spcPct val="0"/>
              </a:spcBef>
              <a:spcAft>
                <a:spcPct val="0"/>
              </a:spcAft>
              <a:defRPr sz="647">
                <a:latin typeface="Calibri" pitchFamily="34" charset="0"/>
              </a:defRPr>
            </a:lvl8pPr>
            <a:lvl9pPr marL="493023" fontAlgn="base">
              <a:spcBef>
                <a:spcPct val="0"/>
              </a:spcBef>
              <a:spcAft>
                <a:spcPct val="0"/>
              </a:spcAft>
              <a:defRPr sz="647">
                <a:latin typeface="Calibri" pitchFamily="34" charset="0"/>
              </a:defRPr>
            </a:lvl9pPr>
          </a:lstStyle>
          <a:p>
            <a:pPr defTabSz="344310">
              <a:lnSpc>
                <a:spcPct val="150000"/>
              </a:lnSpc>
              <a:spcBef>
                <a:spcPts val="0"/>
              </a:spcBef>
              <a:spcAft>
                <a:spcPts val="225"/>
              </a:spcAft>
            </a:pPr>
            <a:r>
              <a:rPr lang="es-ES" sz="1000" cap="none" spc="-14" dirty="0">
                <a:solidFill>
                  <a:srgbClr val="3A3838"/>
                </a:solidFill>
                <a:latin typeface="Adelle Sans light"/>
                <a:ea typeface="Calibri"/>
                <a:cs typeface="Calibri"/>
              </a:rPr>
              <a:t>Gambia ha registrado un aumento de 17 puntos en la participación pública gracias a la colaboración concertada entre la sociedad civil y el gobierno. El Ministerio de Finanzas, la Asamblea Nacional y la Oficina Nacional de Auditoría colaboran con el público en torno al proceso presupuestario, utilizando canales virtuales y mediáticos para llegar a la gente y recabar sus opiniones.</a:t>
            </a:r>
          </a:p>
        </p:txBody>
      </p:sp>
      <p:pic>
        <p:nvPicPr>
          <p:cNvPr id="32" name="Picture 31">
            <a:extLst>
              <a:ext uri="{FF2B5EF4-FFF2-40B4-BE49-F238E27FC236}">
                <a16:creationId xmlns:a16="http://schemas.microsoft.com/office/drawing/2014/main" id="{AF45F097-3D03-46B9-851D-0A0C5F715498}"/>
              </a:ext>
            </a:extLst>
          </p:cNvPr>
          <p:cNvPicPr>
            <a:picLocks noChangeAspect="1"/>
          </p:cNvPicPr>
          <p:nvPr/>
        </p:nvPicPr>
        <p:blipFill>
          <a:blip r:embed="rId3"/>
          <a:srcRect/>
          <a:stretch/>
        </p:blipFill>
        <p:spPr>
          <a:xfrm>
            <a:off x="6186231" y="1499821"/>
            <a:ext cx="478654" cy="230797"/>
          </a:xfrm>
          <a:prstGeom prst="rect">
            <a:avLst/>
          </a:prstGeom>
        </p:spPr>
      </p:pic>
      <p:pic>
        <p:nvPicPr>
          <p:cNvPr id="33" name="Picture 32">
            <a:extLst>
              <a:ext uri="{FF2B5EF4-FFF2-40B4-BE49-F238E27FC236}">
                <a16:creationId xmlns:a16="http://schemas.microsoft.com/office/drawing/2014/main" id="{9DF01422-37A8-427B-ABB2-C29DC98E4B8A}"/>
              </a:ext>
            </a:extLst>
          </p:cNvPr>
          <p:cNvPicPr>
            <a:picLocks noChangeAspect="1"/>
          </p:cNvPicPr>
          <p:nvPr/>
        </p:nvPicPr>
        <p:blipFill>
          <a:blip r:embed="rId4"/>
          <a:srcRect/>
          <a:stretch/>
        </p:blipFill>
        <p:spPr>
          <a:xfrm>
            <a:off x="443490" y="1465701"/>
            <a:ext cx="410456" cy="264858"/>
          </a:xfrm>
          <a:prstGeom prst="rect">
            <a:avLst/>
          </a:prstGeom>
        </p:spPr>
      </p:pic>
      <p:pic>
        <p:nvPicPr>
          <p:cNvPr id="34" name="Picture 33">
            <a:extLst>
              <a:ext uri="{FF2B5EF4-FFF2-40B4-BE49-F238E27FC236}">
                <a16:creationId xmlns:a16="http://schemas.microsoft.com/office/drawing/2014/main" id="{8DCAC6EC-9D4B-4382-B4EA-2C343D786883}"/>
              </a:ext>
            </a:extLst>
          </p:cNvPr>
          <p:cNvPicPr>
            <a:picLocks noChangeAspect="1"/>
          </p:cNvPicPr>
          <p:nvPr/>
        </p:nvPicPr>
        <p:blipFill>
          <a:blip r:embed="rId5"/>
          <a:srcRect/>
          <a:stretch/>
        </p:blipFill>
        <p:spPr>
          <a:xfrm>
            <a:off x="3361255" y="1482761"/>
            <a:ext cx="393116" cy="247611"/>
          </a:xfrm>
          <a:prstGeom prst="rect">
            <a:avLst/>
          </a:prstGeom>
        </p:spPr>
      </p:pic>
      <p:sp>
        <p:nvSpPr>
          <p:cNvPr id="36" name="TextBox 35">
            <a:extLst>
              <a:ext uri="{FF2B5EF4-FFF2-40B4-BE49-F238E27FC236}">
                <a16:creationId xmlns:a16="http://schemas.microsoft.com/office/drawing/2014/main" id="{6DF3F47F-92F7-436D-865F-E3B237270963}"/>
              </a:ext>
            </a:extLst>
          </p:cNvPr>
          <p:cNvSpPr txBox="1"/>
          <p:nvPr/>
        </p:nvSpPr>
        <p:spPr>
          <a:xfrm>
            <a:off x="6104790" y="1810131"/>
            <a:ext cx="2491996" cy="2435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479" tIns="23739" rIns="47479" bIns="23739" numCol="1" anchor="t" anchorCtr="0" compatLnSpc="1">
            <a:prstTxWarp prst="textNoShape">
              <a:avLst/>
            </a:prstTxWarp>
          </a:bodyPr>
          <a:lstStyle>
            <a:lvl1pPr fontAlgn="base">
              <a:spcBef>
                <a:spcPct val="0"/>
              </a:spcBef>
              <a:spcAft>
                <a:spcPct val="0"/>
              </a:spcAft>
              <a:defRPr lang="de-DE" sz="3600" b="1" cap="small" spc="-27">
                <a:solidFill>
                  <a:schemeClr val="bg1">
                    <a:lumMod val="50000"/>
                  </a:schemeClr>
                </a:solidFill>
              </a:defRPr>
            </a:lvl1pPr>
            <a:lvl2pPr eaLnBrk="0" fontAlgn="base" hangingPunct="0">
              <a:spcBef>
                <a:spcPct val="0"/>
              </a:spcBef>
              <a:spcAft>
                <a:spcPct val="0"/>
              </a:spcAft>
              <a:defRPr sz="647">
                <a:latin typeface="Calibri" pitchFamily="34" charset="0"/>
                <a:ea typeface="Calibri" pitchFamily="34" charset="0"/>
                <a:cs typeface="Calibri" pitchFamily="34" charset="0"/>
              </a:defRPr>
            </a:lvl2pPr>
            <a:lvl3pPr eaLnBrk="0" fontAlgn="base" hangingPunct="0">
              <a:spcBef>
                <a:spcPct val="0"/>
              </a:spcBef>
              <a:spcAft>
                <a:spcPct val="0"/>
              </a:spcAft>
              <a:defRPr sz="647">
                <a:latin typeface="Calibri" pitchFamily="34" charset="0"/>
                <a:ea typeface="Calibri" pitchFamily="34" charset="0"/>
                <a:cs typeface="Calibri" pitchFamily="34" charset="0"/>
              </a:defRPr>
            </a:lvl3pPr>
            <a:lvl4pPr eaLnBrk="0" fontAlgn="base" hangingPunct="0">
              <a:spcBef>
                <a:spcPct val="0"/>
              </a:spcBef>
              <a:spcAft>
                <a:spcPct val="0"/>
              </a:spcAft>
              <a:defRPr sz="647">
                <a:latin typeface="Calibri" pitchFamily="34" charset="0"/>
                <a:ea typeface="Calibri" pitchFamily="34" charset="0"/>
                <a:cs typeface="Calibri" pitchFamily="34" charset="0"/>
              </a:defRPr>
            </a:lvl4pPr>
            <a:lvl5pPr eaLnBrk="0" fontAlgn="base" hangingPunct="0">
              <a:spcBef>
                <a:spcPct val="0"/>
              </a:spcBef>
              <a:spcAft>
                <a:spcPct val="0"/>
              </a:spcAft>
              <a:defRPr sz="647">
                <a:latin typeface="Calibri" pitchFamily="34" charset="0"/>
                <a:ea typeface="Calibri" pitchFamily="34" charset="0"/>
                <a:cs typeface="Calibri" pitchFamily="34" charset="0"/>
              </a:defRPr>
            </a:lvl5pPr>
            <a:lvl6pPr marL="123256" fontAlgn="base">
              <a:spcBef>
                <a:spcPct val="0"/>
              </a:spcBef>
              <a:spcAft>
                <a:spcPct val="0"/>
              </a:spcAft>
              <a:defRPr sz="647">
                <a:latin typeface="Calibri" pitchFamily="34" charset="0"/>
              </a:defRPr>
            </a:lvl6pPr>
            <a:lvl7pPr marL="246511" fontAlgn="base">
              <a:spcBef>
                <a:spcPct val="0"/>
              </a:spcBef>
              <a:spcAft>
                <a:spcPct val="0"/>
              </a:spcAft>
              <a:defRPr sz="647">
                <a:latin typeface="Calibri" pitchFamily="34" charset="0"/>
              </a:defRPr>
            </a:lvl7pPr>
            <a:lvl8pPr marL="369767" fontAlgn="base">
              <a:spcBef>
                <a:spcPct val="0"/>
              </a:spcBef>
              <a:spcAft>
                <a:spcPct val="0"/>
              </a:spcAft>
              <a:defRPr sz="647">
                <a:latin typeface="Calibri" pitchFamily="34" charset="0"/>
              </a:defRPr>
            </a:lvl8pPr>
            <a:lvl9pPr marL="493023" fontAlgn="base">
              <a:spcBef>
                <a:spcPct val="0"/>
              </a:spcBef>
              <a:spcAft>
                <a:spcPct val="0"/>
              </a:spcAft>
              <a:defRPr sz="647">
                <a:latin typeface="Calibri" pitchFamily="34" charset="0"/>
              </a:defRPr>
            </a:lvl9pPr>
          </a:lstStyle>
          <a:p>
            <a:pPr defTabSz="344310">
              <a:lnSpc>
                <a:spcPct val="150000"/>
              </a:lnSpc>
              <a:spcBef>
                <a:spcPts val="0"/>
              </a:spcBef>
              <a:spcAft>
                <a:spcPts val="225"/>
              </a:spcAft>
            </a:pPr>
            <a:r>
              <a:rPr lang="es-ES" sz="1100" cap="none" spc="-14" dirty="0">
                <a:solidFill>
                  <a:srgbClr val="3A3838"/>
                </a:solidFill>
                <a:latin typeface="Adelle Sans light"/>
                <a:ea typeface="Calibri"/>
                <a:cs typeface="Calibri"/>
              </a:rPr>
              <a:t>En Nigeria, los pequeños agricultores y las comunidades rurales han organizado coaliciones de defensa del presupuesto con nuestra ayuda para participar en el proceso presupuestario e influir en las decisiones presupuestarias sobre servicios clave, como la asistencia agrícola y la atención sanitaria primaria.</a:t>
            </a:r>
          </a:p>
          <a:p>
            <a:pPr marL="137160" indent="-137160" defTabSz="344310">
              <a:lnSpc>
                <a:spcPct val="150000"/>
              </a:lnSpc>
              <a:spcBef>
                <a:spcPts val="0"/>
              </a:spcBef>
              <a:spcAft>
                <a:spcPts val="225"/>
              </a:spcAft>
              <a:buFont typeface="Wingdings" panose="05000000000000000000" pitchFamily="2" charset="2"/>
              <a:buChar char="ü"/>
            </a:pPr>
            <a:endParaRPr lang="es-CL" sz="1400" b="0" cap="none" spc="-14" dirty="0">
              <a:solidFill>
                <a:srgbClr val="3A3838"/>
              </a:solidFill>
              <a:latin typeface="Adelle Sans light"/>
              <a:ea typeface="Calibri"/>
              <a:cs typeface="Calibri"/>
            </a:endParaRPr>
          </a:p>
        </p:txBody>
      </p:sp>
      <p:pic>
        <p:nvPicPr>
          <p:cNvPr id="7" name="Picture 6" descr="A blue rectangular object with black background&#10;&#10;Description automatically generated">
            <a:extLst>
              <a:ext uri="{FF2B5EF4-FFF2-40B4-BE49-F238E27FC236}">
                <a16:creationId xmlns:a16="http://schemas.microsoft.com/office/drawing/2014/main" id="{20B92009-2E16-1EF0-B88A-DEC718BA6397}"/>
              </a:ext>
            </a:extLst>
          </p:cNvPr>
          <p:cNvPicPr>
            <a:picLocks noChangeAspect="1"/>
          </p:cNvPicPr>
          <p:nvPr/>
        </p:nvPicPr>
        <p:blipFill>
          <a:blip r:embed="rId6"/>
          <a:stretch>
            <a:fillRect/>
          </a:stretch>
        </p:blipFill>
        <p:spPr>
          <a:xfrm>
            <a:off x="-41413" y="4501436"/>
            <a:ext cx="9268240" cy="647577"/>
          </a:xfrm>
          <a:prstGeom prst="rect">
            <a:avLst/>
          </a:prstGeom>
        </p:spPr>
      </p:pic>
      <p:sp>
        <p:nvSpPr>
          <p:cNvPr id="9" name="TextBox 8">
            <a:extLst>
              <a:ext uri="{FF2B5EF4-FFF2-40B4-BE49-F238E27FC236}">
                <a16:creationId xmlns:a16="http://schemas.microsoft.com/office/drawing/2014/main" id="{BEF0D226-92DF-AC85-7E05-8CC7D6C4E45D}"/>
              </a:ext>
            </a:extLst>
          </p:cNvPr>
          <p:cNvSpPr txBox="1"/>
          <p:nvPr/>
        </p:nvSpPr>
        <p:spPr>
          <a:xfrm>
            <a:off x="359596" y="4751797"/>
            <a:ext cx="289602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solidFill>
                  <a:srgbClr val="FFFFFF"/>
                </a:solidFill>
                <a:latin typeface="Adelle Sans light"/>
                <a:ea typeface="Calibri"/>
                <a:cs typeface="Calibri"/>
              </a:rPr>
              <a:t>International Budget Partnership</a:t>
            </a:r>
            <a:endParaRPr lang="en-GB" sz="1200">
              <a:solidFill>
                <a:srgbClr val="FFFFFF"/>
              </a:solidFill>
              <a:latin typeface="Adelle Sans light"/>
            </a:endParaRPr>
          </a:p>
        </p:txBody>
      </p:sp>
      <p:sp>
        <p:nvSpPr>
          <p:cNvPr id="11" name="TextBox 10">
            <a:extLst>
              <a:ext uri="{FF2B5EF4-FFF2-40B4-BE49-F238E27FC236}">
                <a16:creationId xmlns:a16="http://schemas.microsoft.com/office/drawing/2014/main" id="{35A4497F-58AB-9957-DEEC-EAF68577DE41}"/>
              </a:ext>
            </a:extLst>
          </p:cNvPr>
          <p:cNvSpPr txBox="1"/>
          <p:nvPr/>
        </p:nvSpPr>
        <p:spPr>
          <a:xfrm>
            <a:off x="8670832" y="4751797"/>
            <a:ext cx="395727" cy="2855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a:solidFill>
                  <a:schemeClr val="bg1"/>
                </a:solidFill>
                <a:latin typeface="Adelle Sans light"/>
                <a:ea typeface="Calibri"/>
                <a:cs typeface="Calibri"/>
              </a:rPr>
              <a:t>22</a:t>
            </a:r>
          </a:p>
        </p:txBody>
      </p:sp>
    </p:spTree>
    <p:extLst>
      <p:ext uri="{BB962C8B-B14F-4D97-AF65-F5344CB8AC3E}">
        <p14:creationId xmlns:p14="http://schemas.microsoft.com/office/powerpoint/2010/main" val="2208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D43E63-4889-FBF3-979C-B6DB5E9F3660}"/>
              </a:ext>
            </a:extLst>
          </p:cNvPr>
          <p:cNvSpPr/>
          <p:nvPr/>
        </p:nvSpPr>
        <p:spPr>
          <a:xfrm>
            <a:off x="-1" y="-1"/>
            <a:ext cx="9144000"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5284332-DEDE-4B84-AA2A-5B2BD39774EC}"/>
              </a:ext>
            </a:extLst>
          </p:cNvPr>
          <p:cNvSpPr>
            <a:spLocks noGrp="1"/>
          </p:cNvSpPr>
          <p:nvPr>
            <p:ph type="title"/>
          </p:nvPr>
        </p:nvSpPr>
        <p:spPr>
          <a:xfrm>
            <a:off x="490222" y="745495"/>
            <a:ext cx="3470013" cy="899039"/>
          </a:xfrm>
        </p:spPr>
        <p:txBody>
          <a:bodyPr>
            <a:normAutofit/>
          </a:bodyPr>
          <a:lstStyle/>
          <a:p>
            <a:r>
              <a:rPr lang="en-US" sz="4000" b="1" dirty="0" err="1">
                <a:solidFill>
                  <a:srgbClr val="6FD4D9"/>
                </a:solidFill>
                <a:latin typeface="DM Serif"/>
              </a:rPr>
              <a:t>Conclusiones</a:t>
            </a:r>
            <a:endParaRPr lang="en-US" sz="4000" dirty="0">
              <a:solidFill>
                <a:srgbClr val="6FD4D9"/>
              </a:solidFill>
              <a:latin typeface="DM Serif"/>
              <a:cs typeface="Calibri"/>
            </a:endParaRPr>
          </a:p>
        </p:txBody>
      </p:sp>
      <p:sp>
        <p:nvSpPr>
          <p:cNvPr id="2" name="Content Placeholder 1">
            <a:extLst>
              <a:ext uri="{FF2B5EF4-FFF2-40B4-BE49-F238E27FC236}">
                <a16:creationId xmlns:a16="http://schemas.microsoft.com/office/drawing/2014/main" id="{50F74E5D-B7D3-B69C-A569-AE1C66ABB9EC}"/>
              </a:ext>
            </a:extLst>
          </p:cNvPr>
          <p:cNvSpPr>
            <a:spLocks noGrp="1"/>
          </p:cNvSpPr>
          <p:nvPr>
            <p:ph idx="1"/>
          </p:nvPr>
        </p:nvSpPr>
        <p:spPr>
          <a:xfrm>
            <a:off x="490222" y="1647276"/>
            <a:ext cx="4886144" cy="2952749"/>
          </a:xfrm>
        </p:spPr>
        <p:txBody>
          <a:bodyPr vert="horz" lIns="91440" tIns="45720" rIns="91440" bIns="45720" rtlCol="0" anchor="t">
            <a:noAutofit/>
          </a:bodyPr>
          <a:lstStyle/>
          <a:p>
            <a:pPr>
              <a:lnSpc>
                <a:spcPct val="150000"/>
              </a:lnSpc>
            </a:pPr>
            <a:r>
              <a:rPr lang="es-ES" sz="1600" b="1" dirty="0">
                <a:solidFill>
                  <a:schemeClr val="tx2">
                    <a:lumMod val="60000"/>
                    <a:lumOff val="40000"/>
                  </a:schemeClr>
                </a:solidFill>
                <a:latin typeface="Adelle Sans light"/>
                <a:cs typeface="Calibri"/>
              </a:rPr>
              <a:t>En el futuro, el progreso es posible en todas partes y todo el mundo se beneficiará cuando el público pueda participar de forma significativa </a:t>
            </a:r>
            <a:r>
              <a:rPr lang="es-ES" sz="1600" dirty="0">
                <a:solidFill>
                  <a:schemeClr val="bg2">
                    <a:lumMod val="25000"/>
                  </a:schemeClr>
                </a:solidFill>
                <a:latin typeface="Adelle Sans light"/>
              </a:rPr>
              <a:t>en decisiones con consecuencias de gran alcance para la forma en que se gestionan los recursos públicos. Las siguientes recomendaciones nos conducirían a un futuro más integrador: </a:t>
            </a:r>
          </a:p>
          <a:p>
            <a:pPr>
              <a:lnSpc>
                <a:spcPct val="150000"/>
              </a:lnSpc>
            </a:pPr>
            <a:endParaRPr lang="en-US" sz="1600" dirty="0">
              <a:solidFill>
                <a:schemeClr val="bg2">
                  <a:lumMod val="25000"/>
                </a:schemeClr>
              </a:solidFill>
              <a:latin typeface="Adelle Sans light"/>
            </a:endParaRPr>
          </a:p>
        </p:txBody>
      </p:sp>
      <p:sp>
        <p:nvSpPr>
          <p:cNvPr id="4" name="Slide Number Placeholder 3">
            <a:extLst>
              <a:ext uri="{FF2B5EF4-FFF2-40B4-BE49-F238E27FC236}">
                <a16:creationId xmlns:a16="http://schemas.microsoft.com/office/drawing/2014/main" id="{0C091D8C-1FD9-D544-8F26-2913223C5C49}"/>
              </a:ext>
            </a:extLst>
          </p:cNvPr>
          <p:cNvSpPr>
            <a:spLocks noGrp="1"/>
          </p:cNvSpPr>
          <p:nvPr>
            <p:ph type="sldNum" sz="quarter" idx="12"/>
          </p:nvPr>
        </p:nvSpPr>
        <p:spPr/>
        <p:txBody>
          <a:bodyPr/>
          <a:lstStyle/>
          <a:p>
            <a:fld id="{EC0C6A4E-2140-A448-8457-05517EDA6312}" type="slidenum">
              <a:rPr lang="en-US" smtClean="0"/>
              <a:t>18</a:t>
            </a:fld>
            <a:endParaRPr lang="en-US"/>
          </a:p>
        </p:txBody>
      </p:sp>
      <p:pic>
        <p:nvPicPr>
          <p:cNvPr id="7" name="Picture 6" descr="A blue rectangular object with black background&#10;&#10;Description automatically generated">
            <a:extLst>
              <a:ext uri="{FF2B5EF4-FFF2-40B4-BE49-F238E27FC236}">
                <a16:creationId xmlns:a16="http://schemas.microsoft.com/office/drawing/2014/main" id="{9E307587-8427-5D96-E52B-9BF0F18E453A}"/>
              </a:ext>
            </a:extLst>
          </p:cNvPr>
          <p:cNvPicPr>
            <a:picLocks noChangeAspect="1"/>
          </p:cNvPicPr>
          <p:nvPr/>
        </p:nvPicPr>
        <p:blipFill>
          <a:blip r:embed="rId3"/>
          <a:stretch>
            <a:fillRect/>
          </a:stretch>
        </p:blipFill>
        <p:spPr>
          <a:xfrm>
            <a:off x="-41413" y="4501436"/>
            <a:ext cx="9268240" cy="647577"/>
          </a:xfrm>
          <a:prstGeom prst="rect">
            <a:avLst/>
          </a:prstGeom>
        </p:spPr>
      </p:pic>
      <p:sp>
        <p:nvSpPr>
          <p:cNvPr id="9" name="TextBox 8">
            <a:extLst>
              <a:ext uri="{FF2B5EF4-FFF2-40B4-BE49-F238E27FC236}">
                <a16:creationId xmlns:a16="http://schemas.microsoft.com/office/drawing/2014/main" id="{C73D5730-89CA-3F10-EC9D-556A2822A781}"/>
              </a:ext>
            </a:extLst>
          </p:cNvPr>
          <p:cNvSpPr txBox="1"/>
          <p:nvPr/>
        </p:nvSpPr>
        <p:spPr>
          <a:xfrm>
            <a:off x="359596" y="4751797"/>
            <a:ext cx="289602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solidFill>
                  <a:srgbClr val="FFFFFF"/>
                </a:solidFill>
                <a:latin typeface="Adelle Sans light"/>
                <a:ea typeface="Calibri"/>
                <a:cs typeface="Calibri"/>
              </a:rPr>
              <a:t>International Budget Partnership</a:t>
            </a:r>
            <a:endParaRPr lang="en-GB" sz="1200">
              <a:solidFill>
                <a:srgbClr val="FFFFFF"/>
              </a:solidFill>
              <a:latin typeface="Adelle Sans light"/>
            </a:endParaRPr>
          </a:p>
        </p:txBody>
      </p:sp>
      <p:sp>
        <p:nvSpPr>
          <p:cNvPr id="11" name="TextBox 10">
            <a:extLst>
              <a:ext uri="{FF2B5EF4-FFF2-40B4-BE49-F238E27FC236}">
                <a16:creationId xmlns:a16="http://schemas.microsoft.com/office/drawing/2014/main" id="{EC180B88-1222-7EA3-903B-3B034140823E}"/>
              </a:ext>
            </a:extLst>
          </p:cNvPr>
          <p:cNvSpPr txBox="1"/>
          <p:nvPr/>
        </p:nvSpPr>
        <p:spPr>
          <a:xfrm>
            <a:off x="8670832" y="4751797"/>
            <a:ext cx="395727" cy="2855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a:solidFill>
                  <a:schemeClr val="bg1"/>
                </a:solidFill>
                <a:latin typeface="Adelle Sans light"/>
                <a:ea typeface="Calibri"/>
                <a:cs typeface="Calibri"/>
              </a:rPr>
              <a:t>23</a:t>
            </a:r>
          </a:p>
        </p:txBody>
      </p:sp>
      <p:pic>
        <p:nvPicPr>
          <p:cNvPr id="3" name="Picture 2">
            <a:extLst>
              <a:ext uri="{FF2B5EF4-FFF2-40B4-BE49-F238E27FC236}">
                <a16:creationId xmlns:a16="http://schemas.microsoft.com/office/drawing/2014/main" id="{4B3ABAFB-B2AE-040A-0464-3D7F1A662A7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100000"/>
                    </a14:imgEffect>
                  </a14:imgLayer>
                </a14:imgProps>
              </a:ext>
            </a:extLst>
          </a:blip>
          <a:stretch>
            <a:fillRect/>
          </a:stretch>
        </p:blipFill>
        <p:spPr>
          <a:xfrm>
            <a:off x="5635880" y="1645167"/>
            <a:ext cx="2427181" cy="2224586"/>
          </a:xfrm>
          <a:prstGeom prst="rect">
            <a:avLst/>
          </a:prstGeom>
        </p:spPr>
      </p:pic>
    </p:spTree>
    <p:extLst>
      <p:ext uri="{BB962C8B-B14F-4D97-AF65-F5344CB8AC3E}">
        <p14:creationId xmlns:p14="http://schemas.microsoft.com/office/powerpoint/2010/main" val="1200187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C440043-B080-A13A-C092-4FD24F3D62EE}"/>
              </a:ext>
            </a:extLst>
          </p:cNvPr>
          <p:cNvSpPr/>
          <p:nvPr/>
        </p:nvSpPr>
        <p:spPr>
          <a:xfrm>
            <a:off x="-1" y="-8531"/>
            <a:ext cx="9144000"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5284332-DEDE-4B84-AA2A-5B2BD39774EC}"/>
              </a:ext>
            </a:extLst>
          </p:cNvPr>
          <p:cNvSpPr>
            <a:spLocks noGrp="1"/>
          </p:cNvSpPr>
          <p:nvPr>
            <p:ph type="title"/>
          </p:nvPr>
        </p:nvSpPr>
        <p:spPr>
          <a:xfrm>
            <a:off x="393195" y="266262"/>
            <a:ext cx="7225809" cy="1017984"/>
          </a:xfrm>
        </p:spPr>
        <p:txBody>
          <a:bodyPr>
            <a:noAutofit/>
          </a:bodyPr>
          <a:lstStyle/>
          <a:p>
            <a:r>
              <a:rPr lang="es-ES" sz="2400" dirty="0">
                <a:solidFill>
                  <a:srgbClr val="6FD4D9"/>
                </a:solidFill>
                <a:latin typeface="DM Serif"/>
                <a:ea typeface="Calibri"/>
                <a:cs typeface="Calibri"/>
              </a:rPr>
              <a:t>Hacemos un llamado a los gobiernos para que se comprometan públicamente y alcancen los siguientes </a:t>
            </a:r>
            <a:r>
              <a:rPr lang="es-ES" sz="2400" b="1" dirty="0">
                <a:solidFill>
                  <a:srgbClr val="6FD4D9"/>
                </a:solidFill>
                <a:latin typeface="DM Serif"/>
                <a:ea typeface="Calibri"/>
                <a:cs typeface="Calibri"/>
              </a:rPr>
              <a:t>cuatro objetivos</a:t>
            </a:r>
            <a:r>
              <a:rPr lang="es-ES" sz="2400" dirty="0">
                <a:solidFill>
                  <a:srgbClr val="6FD4D9"/>
                </a:solidFill>
                <a:latin typeface="DM Serif"/>
                <a:ea typeface="Calibri"/>
                <a:cs typeface="Calibri"/>
              </a:rPr>
              <a:t> ambiciosos pero </a:t>
            </a:r>
            <a:r>
              <a:rPr lang="es-ES" sz="2400" b="1" dirty="0">
                <a:solidFill>
                  <a:srgbClr val="6FD4D9"/>
                </a:solidFill>
                <a:latin typeface="DM Serif"/>
                <a:ea typeface="Calibri"/>
                <a:cs typeface="Calibri"/>
              </a:rPr>
              <a:t>alcanzables</a:t>
            </a:r>
            <a:r>
              <a:rPr lang="es-ES" sz="2400" dirty="0">
                <a:solidFill>
                  <a:srgbClr val="6FD4D9"/>
                </a:solidFill>
                <a:latin typeface="DM Serif"/>
                <a:ea typeface="Calibri"/>
                <a:cs typeface="Calibri"/>
              </a:rPr>
              <a:t>:</a:t>
            </a:r>
            <a:endParaRPr lang="en-US" sz="2400" dirty="0">
              <a:solidFill>
                <a:srgbClr val="6FD4D9"/>
              </a:solidFill>
              <a:latin typeface="DM Serif"/>
              <a:ea typeface="Calibri"/>
              <a:cs typeface="Calibri"/>
            </a:endParaRPr>
          </a:p>
        </p:txBody>
      </p:sp>
      <p:sp>
        <p:nvSpPr>
          <p:cNvPr id="2" name="Content Placeholder 1">
            <a:extLst>
              <a:ext uri="{FF2B5EF4-FFF2-40B4-BE49-F238E27FC236}">
                <a16:creationId xmlns:a16="http://schemas.microsoft.com/office/drawing/2014/main" id="{50F74E5D-B7D3-B69C-A569-AE1C66ABB9EC}"/>
              </a:ext>
            </a:extLst>
          </p:cNvPr>
          <p:cNvSpPr>
            <a:spLocks noGrp="1"/>
          </p:cNvSpPr>
          <p:nvPr>
            <p:ph idx="1"/>
          </p:nvPr>
        </p:nvSpPr>
        <p:spPr>
          <a:xfrm>
            <a:off x="611417" y="1544917"/>
            <a:ext cx="6618413" cy="2599472"/>
          </a:xfrm>
        </p:spPr>
        <p:txBody>
          <a:bodyPr vert="horz" lIns="91440" tIns="45720" rIns="91440" bIns="45720" rtlCol="0" anchor="t">
            <a:noAutofit/>
          </a:bodyPr>
          <a:lstStyle/>
          <a:p>
            <a:pPr marL="457200" indent="-457200" fontAlgn="base">
              <a:lnSpc>
                <a:spcPct val="150000"/>
              </a:lnSpc>
              <a:spcBef>
                <a:spcPts val="0"/>
              </a:spcBef>
              <a:buChar char="•"/>
            </a:pPr>
            <a:r>
              <a:rPr lang="es-ES" sz="1600" b="1" dirty="0">
                <a:solidFill>
                  <a:schemeClr val="bg2">
                    <a:lumMod val="25000"/>
                  </a:schemeClr>
                </a:solidFill>
                <a:latin typeface="Adelle Sans light"/>
                <a:cs typeface="Times New Roman"/>
              </a:rPr>
              <a:t>Establecer espacios significativos e inclusivos </a:t>
            </a:r>
            <a:r>
              <a:rPr lang="es-ES" sz="1600" dirty="0">
                <a:solidFill>
                  <a:schemeClr val="bg2">
                    <a:lumMod val="25000"/>
                  </a:schemeClr>
                </a:solidFill>
                <a:latin typeface="Adelle Sans light"/>
                <a:cs typeface="Times New Roman"/>
              </a:rPr>
              <a:t>para involucrar al público en los procesos presupuestarios.</a:t>
            </a:r>
          </a:p>
          <a:p>
            <a:pPr marL="457200" indent="-457200" fontAlgn="base">
              <a:lnSpc>
                <a:spcPct val="150000"/>
              </a:lnSpc>
              <a:spcBef>
                <a:spcPts val="0"/>
              </a:spcBef>
              <a:buChar char="•"/>
            </a:pPr>
            <a:r>
              <a:rPr lang="es-ES" sz="1600" b="1" dirty="0">
                <a:solidFill>
                  <a:schemeClr val="bg2">
                    <a:lumMod val="25000"/>
                  </a:schemeClr>
                </a:solidFill>
                <a:latin typeface="Adelle Sans light"/>
                <a:cs typeface="Times New Roman"/>
              </a:rPr>
              <a:t>Reducir la extralimitación del ejecutivo </a:t>
            </a:r>
            <a:r>
              <a:rPr lang="es-ES" sz="1600" dirty="0">
                <a:solidFill>
                  <a:schemeClr val="bg2">
                    <a:lumMod val="25000"/>
                  </a:schemeClr>
                </a:solidFill>
                <a:latin typeface="Adelle Sans light"/>
                <a:cs typeface="Times New Roman"/>
              </a:rPr>
              <a:t>y empoderar a los legisladores y auditores en sus funciones de supervisión</a:t>
            </a:r>
            <a:r>
              <a:rPr lang="es-ES" sz="1600" b="1" dirty="0">
                <a:solidFill>
                  <a:schemeClr val="bg2">
                    <a:lumMod val="25000"/>
                  </a:schemeClr>
                </a:solidFill>
                <a:latin typeface="Adelle Sans light"/>
                <a:cs typeface="Times New Roman"/>
              </a:rPr>
              <a:t>.</a:t>
            </a:r>
          </a:p>
          <a:p>
            <a:pPr marL="457200" indent="-457200" fontAlgn="base">
              <a:lnSpc>
                <a:spcPct val="150000"/>
              </a:lnSpc>
              <a:spcBef>
                <a:spcPts val="0"/>
              </a:spcBef>
              <a:buChar char="•"/>
            </a:pPr>
            <a:r>
              <a:rPr lang="es-ES" sz="1600" b="1" dirty="0">
                <a:solidFill>
                  <a:schemeClr val="bg2">
                    <a:lumMod val="25000"/>
                  </a:schemeClr>
                </a:solidFill>
                <a:latin typeface="Adelle Sans light"/>
                <a:cs typeface="Times New Roman"/>
              </a:rPr>
              <a:t>Difundir </a:t>
            </a:r>
            <a:r>
              <a:rPr lang="es-ES" sz="1600" dirty="0">
                <a:solidFill>
                  <a:schemeClr val="bg2">
                    <a:lumMod val="25000"/>
                  </a:schemeClr>
                </a:solidFill>
                <a:latin typeface="Adelle Sans light"/>
                <a:cs typeface="Times New Roman"/>
              </a:rPr>
              <a:t>más y mejor </a:t>
            </a:r>
            <a:r>
              <a:rPr lang="es-ES" sz="1600" b="1" dirty="0">
                <a:solidFill>
                  <a:schemeClr val="bg2">
                    <a:lumMod val="25000"/>
                  </a:schemeClr>
                </a:solidFill>
                <a:latin typeface="Adelle Sans light"/>
                <a:cs typeface="Times New Roman"/>
              </a:rPr>
              <a:t>información presupuestaria.</a:t>
            </a:r>
          </a:p>
          <a:p>
            <a:pPr marL="457200" indent="-457200" fontAlgn="base">
              <a:lnSpc>
                <a:spcPct val="150000"/>
              </a:lnSpc>
              <a:spcBef>
                <a:spcPts val="0"/>
              </a:spcBef>
              <a:buChar char="•"/>
            </a:pPr>
            <a:r>
              <a:rPr lang="es-ES" sz="1600" b="1" dirty="0">
                <a:solidFill>
                  <a:schemeClr val="bg2">
                    <a:lumMod val="25000"/>
                  </a:schemeClr>
                </a:solidFill>
                <a:latin typeface="Adelle Sans light"/>
                <a:cs typeface="Times New Roman"/>
              </a:rPr>
              <a:t>Mantener el progreso institucionalizando las reformas </a:t>
            </a:r>
            <a:r>
              <a:rPr lang="es-ES" sz="1600" dirty="0">
                <a:solidFill>
                  <a:schemeClr val="bg2">
                    <a:lumMod val="25000"/>
                  </a:schemeClr>
                </a:solidFill>
                <a:latin typeface="Adelle Sans light"/>
                <a:cs typeface="Times New Roman"/>
              </a:rPr>
              <a:t>de rendición de cuentas.</a:t>
            </a:r>
          </a:p>
        </p:txBody>
      </p:sp>
      <p:sp>
        <p:nvSpPr>
          <p:cNvPr id="4" name="Slide Number Placeholder 3">
            <a:extLst>
              <a:ext uri="{FF2B5EF4-FFF2-40B4-BE49-F238E27FC236}">
                <a16:creationId xmlns:a16="http://schemas.microsoft.com/office/drawing/2014/main" id="{0C091D8C-1FD9-D544-8F26-2913223C5C49}"/>
              </a:ext>
            </a:extLst>
          </p:cNvPr>
          <p:cNvSpPr>
            <a:spLocks noGrp="1"/>
          </p:cNvSpPr>
          <p:nvPr>
            <p:ph type="sldNum" sz="quarter" idx="12"/>
          </p:nvPr>
        </p:nvSpPr>
        <p:spPr/>
        <p:txBody>
          <a:bodyPr/>
          <a:lstStyle/>
          <a:p>
            <a:fld id="{EC0C6A4E-2140-A448-8457-05517EDA6312}" type="slidenum">
              <a:rPr lang="en-US" smtClean="0"/>
              <a:t>19</a:t>
            </a:fld>
            <a:endParaRPr lang="en-US"/>
          </a:p>
        </p:txBody>
      </p:sp>
      <p:pic>
        <p:nvPicPr>
          <p:cNvPr id="13" name="Picture 12" descr="A blue rectangular object with black background&#10;&#10;Description automatically generated">
            <a:extLst>
              <a:ext uri="{FF2B5EF4-FFF2-40B4-BE49-F238E27FC236}">
                <a16:creationId xmlns:a16="http://schemas.microsoft.com/office/drawing/2014/main" id="{68138576-92DA-6090-C070-8B1558815CEB}"/>
              </a:ext>
            </a:extLst>
          </p:cNvPr>
          <p:cNvPicPr>
            <a:picLocks noChangeAspect="1"/>
          </p:cNvPicPr>
          <p:nvPr/>
        </p:nvPicPr>
        <p:blipFill>
          <a:blip r:embed="rId3"/>
          <a:stretch>
            <a:fillRect/>
          </a:stretch>
        </p:blipFill>
        <p:spPr>
          <a:xfrm>
            <a:off x="-15823" y="4484376"/>
            <a:ext cx="9268240" cy="647577"/>
          </a:xfrm>
          <a:prstGeom prst="rect">
            <a:avLst/>
          </a:prstGeom>
        </p:spPr>
      </p:pic>
      <p:sp>
        <p:nvSpPr>
          <p:cNvPr id="15" name="TextBox 14">
            <a:extLst>
              <a:ext uri="{FF2B5EF4-FFF2-40B4-BE49-F238E27FC236}">
                <a16:creationId xmlns:a16="http://schemas.microsoft.com/office/drawing/2014/main" id="{6ECB9FFD-D2ED-5D0D-668C-6F3460644FF2}"/>
              </a:ext>
            </a:extLst>
          </p:cNvPr>
          <p:cNvSpPr txBox="1"/>
          <p:nvPr/>
        </p:nvSpPr>
        <p:spPr>
          <a:xfrm>
            <a:off x="385186" y="4734737"/>
            <a:ext cx="289602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solidFill>
                  <a:srgbClr val="FFFFFF"/>
                </a:solidFill>
                <a:latin typeface="Adelle Sans light"/>
                <a:ea typeface="Calibri"/>
                <a:cs typeface="Calibri"/>
              </a:rPr>
              <a:t>International Budget Partnership</a:t>
            </a:r>
            <a:endParaRPr lang="en-GB" sz="1200">
              <a:solidFill>
                <a:srgbClr val="FFFFFF"/>
              </a:solidFill>
              <a:latin typeface="Adelle Sans light"/>
            </a:endParaRPr>
          </a:p>
        </p:txBody>
      </p:sp>
      <p:sp>
        <p:nvSpPr>
          <p:cNvPr id="17" name="TextBox 16">
            <a:extLst>
              <a:ext uri="{FF2B5EF4-FFF2-40B4-BE49-F238E27FC236}">
                <a16:creationId xmlns:a16="http://schemas.microsoft.com/office/drawing/2014/main" id="{9937AC25-C5B5-44F0-62C5-23FD501F4AAD}"/>
              </a:ext>
            </a:extLst>
          </p:cNvPr>
          <p:cNvSpPr txBox="1"/>
          <p:nvPr/>
        </p:nvSpPr>
        <p:spPr>
          <a:xfrm>
            <a:off x="8696422" y="4734737"/>
            <a:ext cx="395727" cy="2855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a:solidFill>
                  <a:schemeClr val="bg1"/>
                </a:solidFill>
                <a:latin typeface="Adelle Sans light"/>
                <a:ea typeface="Calibri"/>
                <a:cs typeface="Calibri"/>
              </a:rPr>
              <a:t>24</a:t>
            </a:r>
          </a:p>
        </p:txBody>
      </p:sp>
    </p:spTree>
    <p:extLst>
      <p:ext uri="{BB962C8B-B14F-4D97-AF65-F5344CB8AC3E}">
        <p14:creationId xmlns:p14="http://schemas.microsoft.com/office/powerpoint/2010/main" val="3958035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80D9B-AADC-04F0-434F-4BE0421EA8F9}"/>
              </a:ext>
            </a:extLst>
          </p:cNvPr>
          <p:cNvSpPr>
            <a:spLocks noGrp="1"/>
          </p:cNvSpPr>
          <p:nvPr>
            <p:ph type="title"/>
          </p:nvPr>
        </p:nvSpPr>
        <p:spPr>
          <a:xfrm>
            <a:off x="424608" y="349629"/>
            <a:ext cx="4072179" cy="764349"/>
          </a:xfrm>
        </p:spPr>
        <p:txBody>
          <a:bodyPr vert="horz" lIns="91440" tIns="45720" rIns="91440" bIns="45720" rtlCol="0" anchor="t">
            <a:noAutofit/>
          </a:bodyPr>
          <a:lstStyle/>
          <a:p>
            <a:pPr defTabSz="914400"/>
            <a:r>
              <a:rPr lang="es-ES" sz="2400" b="1" dirty="0">
                <a:solidFill>
                  <a:srgbClr val="6FD4D9"/>
                </a:solidFill>
                <a:latin typeface="DM Serif"/>
              </a:rPr>
              <a:t>Breve introducción a la Encuesta de Presupuesto Abierto (OBS)​</a:t>
            </a:r>
            <a:endParaRPr lang="en-US" sz="2400" b="1" dirty="0">
              <a:solidFill>
                <a:srgbClr val="6FD4D9"/>
              </a:solidFill>
              <a:latin typeface="DM Serif"/>
            </a:endParaRPr>
          </a:p>
        </p:txBody>
      </p:sp>
      <p:sp>
        <p:nvSpPr>
          <p:cNvPr id="42" name="TextBox 41">
            <a:extLst>
              <a:ext uri="{FF2B5EF4-FFF2-40B4-BE49-F238E27FC236}">
                <a16:creationId xmlns:a16="http://schemas.microsoft.com/office/drawing/2014/main" id="{7120A766-C117-93B7-6F18-702C694AE84F}"/>
              </a:ext>
            </a:extLst>
          </p:cNvPr>
          <p:cNvSpPr txBox="1"/>
          <p:nvPr/>
        </p:nvSpPr>
        <p:spPr>
          <a:xfrm>
            <a:off x="542429" y="2478023"/>
            <a:ext cx="3492969" cy="1723549"/>
          </a:xfrm>
          <a:prstGeom prst="rect">
            <a:avLst/>
          </a:prstGeom>
          <a:noFill/>
        </p:spPr>
        <p:txBody>
          <a:bodyPr wrap="square" lIns="91440" tIns="45720" rIns="91440" bIns="45720" rtlCol="0" anchor="t">
            <a:spAutoFit/>
          </a:bodyPr>
          <a:lstStyle/>
          <a:p>
            <a:pPr marL="171450" indent="-171450">
              <a:spcAft>
                <a:spcPts val="600"/>
              </a:spcAft>
              <a:buFont typeface="Arial"/>
              <a:buChar char="•"/>
            </a:pPr>
            <a:r>
              <a:rPr lang="fr-FR" sz="1200" b="1" dirty="0" err="1">
                <a:solidFill>
                  <a:srgbClr val="117A88"/>
                </a:solidFill>
                <a:latin typeface="Adelle Sans"/>
              </a:rPr>
              <a:t>Transparencia</a:t>
            </a:r>
            <a:r>
              <a:rPr lang="fr-FR" sz="1200" b="1" dirty="0">
                <a:solidFill>
                  <a:srgbClr val="117A88"/>
                </a:solidFill>
                <a:latin typeface="Adelle Sans"/>
              </a:rPr>
              <a:t> </a:t>
            </a:r>
            <a:r>
              <a:rPr lang="es-ES" sz="1200" dirty="0">
                <a:solidFill>
                  <a:schemeClr val="bg2">
                    <a:lumMod val="10000"/>
                  </a:schemeClr>
                </a:solidFill>
                <a:latin typeface="Adelle Sans light"/>
              </a:rPr>
              <a:t>¿Está disponible al público la información presupuestaria completa del gobierno central en un período de tiempo útil?</a:t>
            </a:r>
          </a:p>
          <a:p>
            <a:pPr marL="171450" indent="-171450">
              <a:spcAft>
                <a:spcPts val="600"/>
              </a:spcAft>
              <a:buFont typeface="Arial"/>
              <a:buChar char="•"/>
            </a:pPr>
            <a:r>
              <a:rPr lang="es-ES" sz="1200" dirty="0">
                <a:solidFill>
                  <a:schemeClr val="bg2">
                    <a:lumMod val="10000"/>
                  </a:schemeClr>
                </a:solidFill>
                <a:latin typeface="Adelle Sans light"/>
              </a:rPr>
              <a:t>Oportunidades de </a:t>
            </a:r>
            <a:r>
              <a:rPr lang="es-ES" sz="1200" b="1" dirty="0">
                <a:solidFill>
                  <a:srgbClr val="117A88"/>
                </a:solidFill>
                <a:latin typeface="Adelle Sans"/>
              </a:rPr>
              <a:t>participación </a:t>
            </a:r>
            <a:r>
              <a:rPr lang="es-ES" sz="1200" dirty="0">
                <a:solidFill>
                  <a:schemeClr val="bg2">
                    <a:lumMod val="10000"/>
                  </a:schemeClr>
                </a:solidFill>
                <a:latin typeface="Adelle Sans light"/>
              </a:rPr>
              <a:t>en el ciclo presupuestario y las políticas públicas</a:t>
            </a:r>
          </a:p>
          <a:p>
            <a:pPr marL="171450" indent="-171450">
              <a:spcAft>
                <a:spcPts val="600"/>
              </a:spcAft>
              <a:buFont typeface="Arial"/>
              <a:buChar char="•"/>
            </a:pPr>
            <a:r>
              <a:rPr lang="es-ES" sz="1200" b="1" dirty="0">
                <a:solidFill>
                  <a:srgbClr val="117A88"/>
                </a:solidFill>
                <a:latin typeface="Adelle Sans"/>
              </a:rPr>
              <a:t>Supervisión </a:t>
            </a:r>
            <a:r>
              <a:rPr lang="es-ES" sz="1200" dirty="0">
                <a:solidFill>
                  <a:schemeClr val="bg2">
                    <a:lumMod val="10000"/>
                  </a:schemeClr>
                </a:solidFill>
                <a:latin typeface="Adelle Sans light"/>
              </a:rPr>
              <a:t>por entidades de control independientes y la legislatura</a:t>
            </a:r>
            <a:endParaRPr lang="en-US" sz="1200" dirty="0">
              <a:solidFill>
                <a:schemeClr val="bg2">
                  <a:lumMod val="10000"/>
                </a:schemeClr>
              </a:solidFill>
              <a:latin typeface="Adelle Sans light"/>
            </a:endParaRPr>
          </a:p>
        </p:txBody>
      </p:sp>
      <p:sp>
        <p:nvSpPr>
          <p:cNvPr id="8" name="TextBox 7">
            <a:extLst>
              <a:ext uri="{FF2B5EF4-FFF2-40B4-BE49-F238E27FC236}">
                <a16:creationId xmlns:a16="http://schemas.microsoft.com/office/drawing/2014/main" id="{C9E5A0C9-782B-CE02-9474-50BC15D96CA1}"/>
              </a:ext>
            </a:extLst>
          </p:cNvPr>
          <p:cNvSpPr txBox="1"/>
          <p:nvPr/>
        </p:nvSpPr>
        <p:spPr>
          <a:xfrm>
            <a:off x="423660" y="1552929"/>
            <a:ext cx="4073127" cy="830997"/>
          </a:xfrm>
          <a:prstGeom prst="rect">
            <a:avLst/>
          </a:prstGeom>
          <a:noFill/>
        </p:spPr>
        <p:txBody>
          <a:bodyPr wrap="square" lIns="91440" tIns="45720" rIns="91440" bIns="45720" anchor="t">
            <a:spAutoFit/>
          </a:bodyPr>
          <a:lstStyle/>
          <a:p>
            <a:r>
              <a:rPr lang="es-ES" sz="1600" dirty="0">
                <a:solidFill>
                  <a:srgbClr val="F3A97C"/>
                </a:solidFill>
                <a:latin typeface="Adelle Sans" panose="00000500000000000000" pitchFamily="50" charset="0"/>
              </a:rPr>
              <a:t>La OBS mide tres pilares esenciales que conforman el ecosistema de rendición de cuentas del presupuesto público:​</a:t>
            </a:r>
            <a:endParaRPr lang="fr-FR" sz="1600" dirty="0">
              <a:solidFill>
                <a:srgbClr val="F3A97C"/>
              </a:solidFill>
              <a:latin typeface="Adelle Sans" panose="00000500000000000000" pitchFamily="50" charset="0"/>
            </a:endParaRPr>
          </a:p>
        </p:txBody>
      </p:sp>
      <p:pic>
        <p:nvPicPr>
          <p:cNvPr id="3" name="Picture 2" descr="A blue rectangular object with black background&#10;&#10;Description automatically generated">
            <a:extLst>
              <a:ext uri="{FF2B5EF4-FFF2-40B4-BE49-F238E27FC236}">
                <a16:creationId xmlns:a16="http://schemas.microsoft.com/office/drawing/2014/main" id="{61F3AD43-4E8F-AE7C-561E-520A19E2D087}"/>
              </a:ext>
            </a:extLst>
          </p:cNvPr>
          <p:cNvPicPr>
            <a:picLocks noChangeAspect="1"/>
          </p:cNvPicPr>
          <p:nvPr/>
        </p:nvPicPr>
        <p:blipFill>
          <a:blip r:embed="rId3"/>
          <a:stretch>
            <a:fillRect/>
          </a:stretch>
        </p:blipFill>
        <p:spPr>
          <a:xfrm>
            <a:off x="0" y="4484871"/>
            <a:ext cx="9144000" cy="655859"/>
          </a:xfrm>
          <a:prstGeom prst="rect">
            <a:avLst/>
          </a:prstGeom>
        </p:spPr>
      </p:pic>
      <p:sp>
        <p:nvSpPr>
          <p:cNvPr id="6" name="TextBox 5">
            <a:extLst>
              <a:ext uri="{FF2B5EF4-FFF2-40B4-BE49-F238E27FC236}">
                <a16:creationId xmlns:a16="http://schemas.microsoft.com/office/drawing/2014/main" id="{89F1CB18-04F0-CE8B-84F1-7F2D919A5C01}"/>
              </a:ext>
            </a:extLst>
          </p:cNvPr>
          <p:cNvSpPr txBox="1"/>
          <p:nvPr/>
        </p:nvSpPr>
        <p:spPr>
          <a:xfrm>
            <a:off x="359596" y="4751797"/>
            <a:ext cx="289602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solidFill>
                  <a:srgbClr val="FFFFFF"/>
                </a:solidFill>
                <a:latin typeface="Adelle Sans light"/>
                <a:ea typeface="Calibri"/>
                <a:cs typeface="Calibri"/>
              </a:rPr>
              <a:t>International Budget Partnership</a:t>
            </a:r>
            <a:endParaRPr lang="en-GB" sz="1200">
              <a:solidFill>
                <a:srgbClr val="FFFFFF"/>
              </a:solidFill>
              <a:latin typeface="Adelle Sans light"/>
            </a:endParaRPr>
          </a:p>
        </p:txBody>
      </p:sp>
      <p:grpSp>
        <p:nvGrpSpPr>
          <p:cNvPr id="4" name="Group 3">
            <a:extLst>
              <a:ext uri="{FF2B5EF4-FFF2-40B4-BE49-F238E27FC236}">
                <a16:creationId xmlns:a16="http://schemas.microsoft.com/office/drawing/2014/main" id="{F8CA86B0-6291-C1C1-0E39-EBF9C8F779F9}"/>
              </a:ext>
            </a:extLst>
          </p:cNvPr>
          <p:cNvGrpSpPr/>
          <p:nvPr/>
        </p:nvGrpSpPr>
        <p:grpSpPr>
          <a:xfrm>
            <a:off x="4488468" y="1113977"/>
            <a:ext cx="4446759" cy="2436039"/>
            <a:chOff x="3923566" y="1175971"/>
            <a:chExt cx="4835769" cy="2649148"/>
          </a:xfrm>
        </p:grpSpPr>
        <p:sp>
          <p:nvSpPr>
            <p:cNvPr id="5" name="Rectangle 4">
              <a:extLst>
                <a:ext uri="{FF2B5EF4-FFF2-40B4-BE49-F238E27FC236}">
                  <a16:creationId xmlns:a16="http://schemas.microsoft.com/office/drawing/2014/main" id="{01A649AF-9DC4-93D4-6D5C-EEDE92D1CB7D}"/>
                </a:ext>
              </a:extLst>
            </p:cNvPr>
            <p:cNvSpPr/>
            <p:nvPr/>
          </p:nvSpPr>
          <p:spPr>
            <a:xfrm>
              <a:off x="3923566" y="1175971"/>
              <a:ext cx="4835769" cy="212114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pic>
          <p:nvPicPr>
            <p:cNvPr id="7" name="Picture 6" descr="A group of women pointing at something&#10;&#10;Description automatically generated">
              <a:extLst>
                <a:ext uri="{FF2B5EF4-FFF2-40B4-BE49-F238E27FC236}">
                  <a16:creationId xmlns:a16="http://schemas.microsoft.com/office/drawing/2014/main" id="{B15B1AAE-E32F-8052-533A-780FC78F8B02}"/>
                </a:ext>
              </a:extLst>
            </p:cNvPr>
            <p:cNvPicPr>
              <a:picLocks noChangeAspect="1"/>
            </p:cNvPicPr>
            <p:nvPr/>
          </p:nvPicPr>
          <p:blipFill>
            <a:blip r:embed="rId4"/>
            <a:stretch>
              <a:fillRect/>
            </a:stretch>
          </p:blipFill>
          <p:spPr>
            <a:xfrm>
              <a:off x="4055452" y="1318381"/>
              <a:ext cx="4572000" cy="2506738"/>
            </a:xfrm>
            <a:prstGeom prst="rect">
              <a:avLst/>
            </a:prstGeom>
          </p:spPr>
        </p:pic>
      </p:grpSp>
    </p:spTree>
    <p:extLst>
      <p:ext uri="{BB962C8B-B14F-4D97-AF65-F5344CB8AC3E}">
        <p14:creationId xmlns:p14="http://schemas.microsoft.com/office/powerpoint/2010/main" val="1917696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B2E9DC4-85E9-C25C-2ACB-A33A479362CC}"/>
              </a:ext>
            </a:extLst>
          </p:cNvPr>
          <p:cNvSpPr/>
          <p:nvPr/>
        </p:nvSpPr>
        <p:spPr>
          <a:xfrm>
            <a:off x="-17060" y="68238"/>
            <a:ext cx="9109880" cy="48364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5284332-DEDE-4B84-AA2A-5B2BD39774EC}"/>
              </a:ext>
            </a:extLst>
          </p:cNvPr>
          <p:cNvSpPr>
            <a:spLocks noGrp="1"/>
          </p:cNvSpPr>
          <p:nvPr>
            <p:ph type="title"/>
          </p:nvPr>
        </p:nvSpPr>
        <p:spPr>
          <a:xfrm>
            <a:off x="513141" y="794758"/>
            <a:ext cx="6037263" cy="668734"/>
          </a:xfrm>
        </p:spPr>
        <p:txBody>
          <a:bodyPr>
            <a:normAutofit/>
          </a:bodyPr>
          <a:lstStyle/>
          <a:p>
            <a:r>
              <a:rPr lang="en-US" sz="3000" b="1" dirty="0" err="1">
                <a:solidFill>
                  <a:srgbClr val="6FD4D9"/>
                </a:solidFill>
                <a:latin typeface="DM Serif"/>
              </a:rPr>
              <a:t>Quelles</a:t>
            </a:r>
            <a:r>
              <a:rPr lang="en-US" sz="3000" b="1" dirty="0">
                <a:solidFill>
                  <a:srgbClr val="6FD4D9"/>
                </a:solidFill>
                <a:latin typeface="DM Serif"/>
              </a:rPr>
              <a:t> questions </a:t>
            </a:r>
            <a:r>
              <a:rPr lang="en-US" sz="3000" b="1" dirty="0" err="1">
                <a:solidFill>
                  <a:srgbClr val="6FD4D9"/>
                </a:solidFill>
                <a:latin typeface="DM Serif"/>
              </a:rPr>
              <a:t>avez-vous</a:t>
            </a:r>
            <a:r>
              <a:rPr lang="en-US" sz="3000" b="1" dirty="0">
                <a:solidFill>
                  <a:srgbClr val="6FD4D9"/>
                </a:solidFill>
                <a:latin typeface="DM Serif"/>
              </a:rPr>
              <a:t> ?</a:t>
            </a:r>
            <a:endParaRPr lang="en-US" sz="3000" dirty="0">
              <a:solidFill>
                <a:srgbClr val="6FD4D9"/>
              </a:solidFill>
              <a:latin typeface="DM Serif"/>
              <a:cs typeface="Calibri"/>
            </a:endParaRPr>
          </a:p>
        </p:txBody>
      </p:sp>
      <p:sp>
        <p:nvSpPr>
          <p:cNvPr id="2" name="Content Placeholder 1">
            <a:extLst>
              <a:ext uri="{FF2B5EF4-FFF2-40B4-BE49-F238E27FC236}">
                <a16:creationId xmlns:a16="http://schemas.microsoft.com/office/drawing/2014/main" id="{50F74E5D-B7D3-B69C-A569-AE1C66ABB9EC}"/>
              </a:ext>
            </a:extLst>
          </p:cNvPr>
          <p:cNvSpPr>
            <a:spLocks noGrp="1"/>
          </p:cNvSpPr>
          <p:nvPr>
            <p:ph idx="1"/>
          </p:nvPr>
        </p:nvSpPr>
        <p:spPr>
          <a:xfrm>
            <a:off x="578870" y="1845401"/>
            <a:ext cx="5187911" cy="2531902"/>
          </a:xfrm>
        </p:spPr>
        <p:txBody>
          <a:bodyPr vert="horz" lIns="91440" tIns="45720" rIns="91440" bIns="45720" rtlCol="0" anchor="t">
            <a:noAutofit/>
          </a:bodyPr>
          <a:lstStyle/>
          <a:p>
            <a:pPr marL="457200" indent="-457200">
              <a:lnSpc>
                <a:spcPct val="150000"/>
              </a:lnSpc>
              <a:buFont typeface="Arial" panose="020B0604020202020204" pitchFamily="34" charset="0"/>
              <a:buChar char="•"/>
            </a:pPr>
            <a:r>
              <a:rPr lang="es-ES" sz="1800" dirty="0">
                <a:solidFill>
                  <a:schemeClr val="bg2">
                    <a:lumMod val="10000"/>
                  </a:schemeClr>
                </a:solidFill>
                <a:latin typeface="Adelle Sans light"/>
                <a:cs typeface="Calibri"/>
              </a:rPr>
              <a:t>¿Qué </a:t>
            </a:r>
            <a:r>
              <a:rPr lang="es-ES" sz="1800" b="1" dirty="0">
                <a:solidFill>
                  <a:schemeClr val="bg2">
                    <a:lumMod val="10000"/>
                  </a:schemeClr>
                </a:solidFill>
                <a:latin typeface="Adelle Sans light"/>
                <a:cs typeface="Calibri"/>
              </a:rPr>
              <a:t>no queda claro </a:t>
            </a:r>
            <a:r>
              <a:rPr lang="es-ES" sz="1800" dirty="0">
                <a:solidFill>
                  <a:schemeClr val="bg2">
                    <a:lumMod val="10000"/>
                  </a:schemeClr>
                </a:solidFill>
                <a:latin typeface="Adelle Sans light"/>
                <a:cs typeface="Calibri"/>
              </a:rPr>
              <a:t>en estos resultados?</a:t>
            </a:r>
          </a:p>
          <a:p>
            <a:pPr marL="457200" indent="-457200">
              <a:buFont typeface="Arial" panose="020B0604020202020204" pitchFamily="34" charset="0"/>
              <a:buChar char="•"/>
            </a:pPr>
            <a:r>
              <a:rPr lang="es-ES" sz="1800" dirty="0">
                <a:solidFill>
                  <a:schemeClr val="bg2">
                    <a:lumMod val="10000"/>
                  </a:schemeClr>
                </a:solidFill>
                <a:latin typeface="Adelle Sans light"/>
                <a:cs typeface="Calibri"/>
              </a:rPr>
              <a:t>¿Qué te </a:t>
            </a:r>
            <a:r>
              <a:rPr lang="es-ES" sz="1800" b="1" dirty="0">
                <a:solidFill>
                  <a:schemeClr val="bg2">
                    <a:lumMod val="10000"/>
                  </a:schemeClr>
                </a:solidFill>
                <a:latin typeface="Adelle Sans light"/>
                <a:cs typeface="Calibri"/>
              </a:rPr>
              <a:t>sorprende</a:t>
            </a:r>
            <a:r>
              <a:rPr lang="es-ES" sz="1800" dirty="0">
                <a:solidFill>
                  <a:schemeClr val="bg2">
                    <a:lumMod val="10000"/>
                  </a:schemeClr>
                </a:solidFill>
                <a:latin typeface="Adelle Sans light"/>
                <a:cs typeface="Calibri"/>
              </a:rPr>
              <a:t> de lo que escuchaste?</a:t>
            </a:r>
          </a:p>
          <a:p>
            <a:pPr marL="457200" indent="-457200">
              <a:buFont typeface="Arial" panose="020B0604020202020204" pitchFamily="34" charset="0"/>
              <a:buChar char="•"/>
            </a:pPr>
            <a:r>
              <a:rPr lang="es-ES" sz="1800" dirty="0">
                <a:solidFill>
                  <a:schemeClr val="bg2">
                    <a:lumMod val="10000"/>
                  </a:schemeClr>
                </a:solidFill>
                <a:latin typeface="Adelle Sans light"/>
                <a:cs typeface="Calibri"/>
              </a:rPr>
              <a:t>¿Qué </a:t>
            </a:r>
            <a:r>
              <a:rPr lang="es-ES" sz="1800" b="1" dirty="0">
                <a:solidFill>
                  <a:schemeClr val="bg2">
                    <a:lumMod val="10000"/>
                  </a:schemeClr>
                </a:solidFill>
                <a:latin typeface="Adelle Sans light"/>
                <a:cs typeface="Calibri"/>
              </a:rPr>
              <a:t>otras preguntas </a:t>
            </a:r>
            <a:r>
              <a:rPr lang="es-ES" sz="1800" dirty="0">
                <a:solidFill>
                  <a:schemeClr val="bg2">
                    <a:lumMod val="10000"/>
                  </a:schemeClr>
                </a:solidFill>
                <a:latin typeface="Adelle Sans light"/>
                <a:cs typeface="Calibri"/>
              </a:rPr>
              <a:t>tiene?</a:t>
            </a:r>
            <a:endParaRPr lang="en-US" sz="1800" dirty="0">
              <a:solidFill>
                <a:schemeClr val="bg2">
                  <a:lumMod val="10000"/>
                </a:schemeClr>
              </a:solidFill>
              <a:latin typeface="Adelle Sans light"/>
              <a:cs typeface="Calibri"/>
            </a:endParaRPr>
          </a:p>
          <a:p>
            <a:pPr marL="457200" indent="-457200">
              <a:lnSpc>
                <a:spcPct val="150000"/>
              </a:lnSpc>
              <a:buFont typeface="Arial" panose="020B0604020202020204" pitchFamily="34" charset="0"/>
              <a:buChar char="•"/>
            </a:pPr>
            <a:endParaRPr lang="en-US" sz="1800" dirty="0">
              <a:solidFill>
                <a:schemeClr val="bg2">
                  <a:lumMod val="10000"/>
                </a:schemeClr>
              </a:solidFill>
              <a:latin typeface="Adelle Sans light"/>
              <a:cs typeface="Calibri"/>
            </a:endParaRPr>
          </a:p>
        </p:txBody>
      </p:sp>
      <p:sp>
        <p:nvSpPr>
          <p:cNvPr id="4" name="Slide Number Placeholder 3">
            <a:extLst>
              <a:ext uri="{FF2B5EF4-FFF2-40B4-BE49-F238E27FC236}">
                <a16:creationId xmlns:a16="http://schemas.microsoft.com/office/drawing/2014/main" id="{0C091D8C-1FD9-D544-8F26-2913223C5C49}"/>
              </a:ext>
            </a:extLst>
          </p:cNvPr>
          <p:cNvSpPr>
            <a:spLocks noGrp="1"/>
          </p:cNvSpPr>
          <p:nvPr>
            <p:ph type="sldNum" sz="quarter" idx="12"/>
          </p:nvPr>
        </p:nvSpPr>
        <p:spPr/>
        <p:txBody>
          <a:bodyPr/>
          <a:lstStyle/>
          <a:p>
            <a:fld id="{EC0C6A4E-2140-A448-8457-05517EDA6312}" type="slidenum">
              <a:rPr lang="en-US" smtClean="0"/>
              <a:t>20</a:t>
            </a:fld>
            <a:endParaRPr lang="en-US"/>
          </a:p>
        </p:txBody>
      </p:sp>
      <p:pic>
        <p:nvPicPr>
          <p:cNvPr id="9" name="Picture 8" descr="A blue rectangular object with black background&#10;&#10;Description automatically generated">
            <a:extLst>
              <a:ext uri="{FF2B5EF4-FFF2-40B4-BE49-F238E27FC236}">
                <a16:creationId xmlns:a16="http://schemas.microsoft.com/office/drawing/2014/main" id="{6CB310CC-476C-202E-46C8-51049A77CA3A}"/>
              </a:ext>
            </a:extLst>
          </p:cNvPr>
          <p:cNvPicPr>
            <a:picLocks noChangeAspect="1"/>
          </p:cNvPicPr>
          <p:nvPr/>
        </p:nvPicPr>
        <p:blipFill>
          <a:blip r:embed="rId2"/>
          <a:stretch>
            <a:fillRect/>
          </a:stretch>
        </p:blipFill>
        <p:spPr>
          <a:xfrm>
            <a:off x="-15823" y="4484376"/>
            <a:ext cx="9268240" cy="647577"/>
          </a:xfrm>
          <a:prstGeom prst="rect">
            <a:avLst/>
          </a:prstGeom>
        </p:spPr>
      </p:pic>
      <p:sp>
        <p:nvSpPr>
          <p:cNvPr id="11" name="TextBox 10">
            <a:extLst>
              <a:ext uri="{FF2B5EF4-FFF2-40B4-BE49-F238E27FC236}">
                <a16:creationId xmlns:a16="http://schemas.microsoft.com/office/drawing/2014/main" id="{F899D96D-20BC-0F88-CC6C-E5A3818EE03A}"/>
              </a:ext>
            </a:extLst>
          </p:cNvPr>
          <p:cNvSpPr txBox="1"/>
          <p:nvPr/>
        </p:nvSpPr>
        <p:spPr>
          <a:xfrm>
            <a:off x="385186" y="4734737"/>
            <a:ext cx="289602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solidFill>
                  <a:srgbClr val="FFFFFF"/>
                </a:solidFill>
                <a:latin typeface="Adelle Sans light"/>
                <a:ea typeface="Calibri"/>
                <a:cs typeface="Calibri"/>
              </a:rPr>
              <a:t>International Budget Partnership</a:t>
            </a:r>
            <a:endParaRPr lang="en-GB" sz="1200">
              <a:solidFill>
                <a:srgbClr val="FFFFFF"/>
              </a:solidFill>
              <a:latin typeface="Adelle Sans light"/>
            </a:endParaRPr>
          </a:p>
        </p:txBody>
      </p:sp>
      <p:sp>
        <p:nvSpPr>
          <p:cNvPr id="13" name="TextBox 12">
            <a:extLst>
              <a:ext uri="{FF2B5EF4-FFF2-40B4-BE49-F238E27FC236}">
                <a16:creationId xmlns:a16="http://schemas.microsoft.com/office/drawing/2014/main" id="{A9FB08E4-7B37-9EAE-66A4-0D4C87509AE9}"/>
              </a:ext>
            </a:extLst>
          </p:cNvPr>
          <p:cNvSpPr txBox="1"/>
          <p:nvPr/>
        </p:nvSpPr>
        <p:spPr>
          <a:xfrm>
            <a:off x="8696422" y="4734737"/>
            <a:ext cx="395727" cy="2855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a:solidFill>
                  <a:schemeClr val="bg1"/>
                </a:solidFill>
                <a:latin typeface="Adelle Sans light"/>
                <a:ea typeface="Calibri"/>
                <a:cs typeface="Calibri"/>
              </a:rPr>
              <a:t>24</a:t>
            </a:r>
          </a:p>
        </p:txBody>
      </p:sp>
      <p:pic>
        <p:nvPicPr>
          <p:cNvPr id="16" name="Picture 15">
            <a:extLst>
              <a:ext uri="{FF2B5EF4-FFF2-40B4-BE49-F238E27FC236}">
                <a16:creationId xmlns:a16="http://schemas.microsoft.com/office/drawing/2014/main" id="{70F221AF-93F5-9494-4279-6ED19B19A815}"/>
              </a:ext>
            </a:extLst>
          </p:cNvPr>
          <p:cNvPicPr>
            <a:picLocks noChangeAspect="1"/>
          </p:cNvPicPr>
          <p:nvPr/>
        </p:nvPicPr>
        <p:blipFill>
          <a:blip r:embed="rId3"/>
          <a:stretch>
            <a:fillRect/>
          </a:stretch>
        </p:blipFill>
        <p:spPr>
          <a:xfrm>
            <a:off x="5921605" y="1472252"/>
            <a:ext cx="2521059" cy="2446362"/>
          </a:xfrm>
          <a:prstGeom prst="rect">
            <a:avLst/>
          </a:prstGeom>
        </p:spPr>
      </p:pic>
    </p:spTree>
    <p:extLst>
      <p:ext uri="{BB962C8B-B14F-4D97-AF65-F5344CB8AC3E}">
        <p14:creationId xmlns:p14="http://schemas.microsoft.com/office/powerpoint/2010/main" val="1928070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at a table&#10;&#10;Description automatically generated">
            <a:extLst>
              <a:ext uri="{FF2B5EF4-FFF2-40B4-BE49-F238E27FC236}">
                <a16:creationId xmlns:a16="http://schemas.microsoft.com/office/drawing/2014/main" id="{2C05ADC9-2D79-5800-4711-013C3BC2B19D}"/>
              </a:ext>
            </a:extLst>
          </p:cNvPr>
          <p:cNvPicPr>
            <a:picLocks noChangeAspect="1"/>
          </p:cNvPicPr>
          <p:nvPr/>
        </p:nvPicPr>
        <p:blipFill>
          <a:blip r:embed="rId3"/>
          <a:stretch>
            <a:fillRect/>
          </a:stretch>
        </p:blipFill>
        <p:spPr>
          <a:xfrm>
            <a:off x="1693204" y="-5973"/>
            <a:ext cx="7566464" cy="5153055"/>
          </a:xfrm>
          <a:prstGeom prst="rect">
            <a:avLst/>
          </a:prstGeom>
        </p:spPr>
      </p:pic>
      <p:sp>
        <p:nvSpPr>
          <p:cNvPr id="6" name="Rectangle 5">
            <a:extLst>
              <a:ext uri="{FF2B5EF4-FFF2-40B4-BE49-F238E27FC236}">
                <a16:creationId xmlns:a16="http://schemas.microsoft.com/office/drawing/2014/main" id="{060F8E79-A2A8-4655-75A8-6347DD8B7351}"/>
              </a:ext>
            </a:extLst>
          </p:cNvPr>
          <p:cNvSpPr/>
          <p:nvPr/>
        </p:nvSpPr>
        <p:spPr>
          <a:xfrm>
            <a:off x="2071" y="0"/>
            <a:ext cx="4866032" cy="5166278"/>
          </a:xfrm>
          <a:prstGeom prst="rect">
            <a:avLst/>
          </a:prstGeom>
          <a:solidFill>
            <a:srgbClr val="6FD4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EC83560A-8021-A768-674A-E055FE9CC26E}"/>
              </a:ext>
            </a:extLst>
          </p:cNvPr>
          <p:cNvSpPr txBox="1"/>
          <p:nvPr/>
        </p:nvSpPr>
        <p:spPr>
          <a:xfrm>
            <a:off x="612294" y="2195881"/>
            <a:ext cx="3619279"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s-ES" sz="1200" b="1" dirty="0">
                <a:solidFill>
                  <a:schemeClr val="bg1"/>
                </a:solidFill>
                <a:latin typeface="Adelle Sans light"/>
              </a:rPr>
              <a:t>Ante estos retos, el proceso presupuestario brinda a los gobiernos la oportunidad de compartir información sobre las decisiones que toman en materia de recursos públicos y su justificación, y de buscar pruebas generadas por la comunidad que puedan ayudarles a tomar mejores decisiones que reflejen las prioridades de la gente.</a:t>
            </a:r>
          </a:p>
          <a:p>
            <a:pPr algn="l"/>
            <a:endParaRPr lang="en-GB" dirty="0">
              <a:solidFill>
                <a:schemeClr val="bg1"/>
              </a:solidFill>
              <a:ea typeface="Calibri"/>
              <a:cs typeface="Calibri"/>
            </a:endParaRPr>
          </a:p>
        </p:txBody>
      </p:sp>
      <p:pic>
        <p:nvPicPr>
          <p:cNvPr id="14" name="Picture 13" descr="A blue rectangular object with black background&#10;&#10;Description automatically generated">
            <a:extLst>
              <a:ext uri="{FF2B5EF4-FFF2-40B4-BE49-F238E27FC236}">
                <a16:creationId xmlns:a16="http://schemas.microsoft.com/office/drawing/2014/main" id="{7E7CBC5B-13B4-0814-7199-8D4A1111BCD9}"/>
              </a:ext>
            </a:extLst>
          </p:cNvPr>
          <p:cNvPicPr>
            <a:picLocks noChangeAspect="1"/>
          </p:cNvPicPr>
          <p:nvPr/>
        </p:nvPicPr>
        <p:blipFill>
          <a:blip r:embed="rId4"/>
          <a:stretch>
            <a:fillRect/>
          </a:stretch>
        </p:blipFill>
        <p:spPr>
          <a:xfrm>
            <a:off x="-2070" y="4503505"/>
            <a:ext cx="9266168" cy="643436"/>
          </a:xfrm>
          <a:prstGeom prst="rect">
            <a:avLst/>
          </a:prstGeom>
        </p:spPr>
      </p:pic>
      <p:sp>
        <p:nvSpPr>
          <p:cNvPr id="16" name="TextBox 15">
            <a:extLst>
              <a:ext uri="{FF2B5EF4-FFF2-40B4-BE49-F238E27FC236}">
                <a16:creationId xmlns:a16="http://schemas.microsoft.com/office/drawing/2014/main" id="{EC2BD044-4CD6-3B64-4C7F-CBCD9A2DC780}"/>
              </a:ext>
            </a:extLst>
          </p:cNvPr>
          <p:cNvSpPr txBox="1"/>
          <p:nvPr/>
        </p:nvSpPr>
        <p:spPr>
          <a:xfrm>
            <a:off x="359596" y="4751797"/>
            <a:ext cx="289602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solidFill>
                  <a:srgbClr val="FFFFFF"/>
                </a:solidFill>
                <a:latin typeface="Adelle Sans light"/>
                <a:ea typeface="Calibri"/>
                <a:cs typeface="Calibri"/>
              </a:rPr>
              <a:t>International Budget Partnership</a:t>
            </a:r>
            <a:endParaRPr lang="en-GB" sz="1200">
              <a:solidFill>
                <a:srgbClr val="FFFFFF"/>
              </a:solidFill>
              <a:latin typeface="Adelle Sans light"/>
            </a:endParaRPr>
          </a:p>
        </p:txBody>
      </p:sp>
      <p:sp>
        <p:nvSpPr>
          <p:cNvPr id="18" name="TextBox 17">
            <a:extLst>
              <a:ext uri="{FF2B5EF4-FFF2-40B4-BE49-F238E27FC236}">
                <a16:creationId xmlns:a16="http://schemas.microsoft.com/office/drawing/2014/main" id="{B96554D1-9B76-A65B-A9AB-F582B10B2D9C}"/>
              </a:ext>
            </a:extLst>
          </p:cNvPr>
          <p:cNvSpPr txBox="1"/>
          <p:nvPr/>
        </p:nvSpPr>
        <p:spPr>
          <a:xfrm>
            <a:off x="8636713" y="4751797"/>
            <a:ext cx="32748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a:solidFill>
                  <a:schemeClr val="bg1"/>
                </a:solidFill>
                <a:latin typeface="Adelle Sans light"/>
                <a:ea typeface="Calibri"/>
                <a:cs typeface="Calibri"/>
              </a:rPr>
              <a:t>3</a:t>
            </a:r>
          </a:p>
        </p:txBody>
      </p:sp>
      <p:pic>
        <p:nvPicPr>
          <p:cNvPr id="7" name="Picture 6">
            <a:extLst>
              <a:ext uri="{FF2B5EF4-FFF2-40B4-BE49-F238E27FC236}">
                <a16:creationId xmlns:a16="http://schemas.microsoft.com/office/drawing/2014/main" id="{9775D8E2-A717-B6B9-DA46-297FE1601486}"/>
              </a:ext>
            </a:extLst>
          </p:cNvPr>
          <p:cNvPicPr>
            <a:picLocks noChangeAspect="1"/>
          </p:cNvPicPr>
          <p:nvPr/>
        </p:nvPicPr>
        <p:blipFill>
          <a:blip r:embed="rId5"/>
          <a:stretch>
            <a:fillRect/>
          </a:stretch>
        </p:blipFill>
        <p:spPr>
          <a:xfrm>
            <a:off x="-438184" y="-1049616"/>
            <a:ext cx="3229865" cy="3359055"/>
          </a:xfrm>
          <a:prstGeom prst="rect">
            <a:avLst/>
          </a:prstGeom>
          <a:ln>
            <a:noFill/>
          </a:ln>
          <a:effectLst/>
        </p:spPr>
      </p:pic>
      <p:sp>
        <p:nvSpPr>
          <p:cNvPr id="2" name="Content Placeholder 1">
            <a:extLst>
              <a:ext uri="{FF2B5EF4-FFF2-40B4-BE49-F238E27FC236}">
                <a16:creationId xmlns:a16="http://schemas.microsoft.com/office/drawing/2014/main" id="{50F74E5D-B7D3-B69C-A569-AE1C66ABB9EC}"/>
              </a:ext>
            </a:extLst>
          </p:cNvPr>
          <p:cNvSpPr>
            <a:spLocks noGrp="1"/>
          </p:cNvSpPr>
          <p:nvPr>
            <p:ph idx="1"/>
          </p:nvPr>
        </p:nvSpPr>
        <p:spPr>
          <a:xfrm>
            <a:off x="394570" y="1155418"/>
            <a:ext cx="4058748" cy="954024"/>
          </a:xfrm>
        </p:spPr>
        <p:txBody>
          <a:bodyPr vert="horz" lIns="91440" tIns="45720" rIns="91440" bIns="45720" rtlCol="0" anchor="t">
            <a:noAutofit/>
          </a:bodyPr>
          <a:lstStyle/>
          <a:p>
            <a:r>
              <a:rPr lang="es-ES" sz="2800" b="1" dirty="0">
                <a:solidFill>
                  <a:schemeClr val="bg1"/>
                </a:solidFill>
                <a:latin typeface="DM Serif"/>
              </a:rPr>
              <a:t>Involucrar al público es una propuesta ganadora. </a:t>
            </a:r>
            <a:endParaRPr lang="en-US" sz="2800" b="1" dirty="0">
              <a:solidFill>
                <a:schemeClr val="bg1"/>
              </a:solidFill>
              <a:latin typeface="DM Serif"/>
            </a:endParaRPr>
          </a:p>
        </p:txBody>
      </p:sp>
    </p:spTree>
    <p:extLst>
      <p:ext uri="{BB962C8B-B14F-4D97-AF65-F5344CB8AC3E}">
        <p14:creationId xmlns:p14="http://schemas.microsoft.com/office/powerpoint/2010/main" val="4203264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2309A4A-6111-9AE6-988E-47E3325558B0}"/>
              </a:ext>
            </a:extLst>
          </p:cNvPr>
          <p:cNvSpPr/>
          <p:nvPr/>
        </p:nvSpPr>
        <p:spPr>
          <a:xfrm>
            <a:off x="8282" y="-33130"/>
            <a:ext cx="9177130" cy="51849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0C091D8C-1FD9-D544-8F26-2913223C5C49}"/>
              </a:ext>
            </a:extLst>
          </p:cNvPr>
          <p:cNvSpPr>
            <a:spLocks noGrp="1"/>
          </p:cNvSpPr>
          <p:nvPr>
            <p:ph type="sldNum" sz="quarter" idx="12"/>
          </p:nvPr>
        </p:nvSpPr>
        <p:spPr/>
        <p:txBody>
          <a:bodyPr/>
          <a:lstStyle/>
          <a:p>
            <a:fld id="{EC0C6A4E-2140-A448-8457-05517EDA6312}" type="slidenum">
              <a:rPr lang="en-US" smtClean="0"/>
              <a:t>4</a:t>
            </a:fld>
            <a:endParaRPr lang="en-US"/>
          </a:p>
        </p:txBody>
      </p:sp>
      <p:sp>
        <p:nvSpPr>
          <p:cNvPr id="12" name="Content Placeholder 5">
            <a:extLst>
              <a:ext uri="{FF2B5EF4-FFF2-40B4-BE49-F238E27FC236}">
                <a16:creationId xmlns:a16="http://schemas.microsoft.com/office/drawing/2014/main" id="{A9829767-0498-460F-A850-76FB48BC237B}"/>
              </a:ext>
            </a:extLst>
          </p:cNvPr>
          <p:cNvSpPr txBox="1">
            <a:spLocks/>
          </p:cNvSpPr>
          <p:nvPr/>
        </p:nvSpPr>
        <p:spPr bwMode="auto">
          <a:xfrm>
            <a:off x="2428322" y="3235325"/>
            <a:ext cx="4266675" cy="1097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anchor="t" anchorCtr="0" compatLnSpc="1">
            <a:prstTxWarp prst="textNoShape">
              <a:avLst/>
            </a:prstTxWarp>
          </a:bodyPr>
          <a:lstStyle>
            <a:lvl1pPr marL="342900" indent="-342900" algn="l" rtl="0" eaLnBrk="1" fontAlgn="base" hangingPunct="1">
              <a:spcBef>
                <a:spcPct val="20000"/>
              </a:spcBef>
              <a:spcAft>
                <a:spcPct val="0"/>
              </a:spcAft>
              <a:buChar char="•"/>
              <a:defRPr sz="2800" kern="1200">
                <a:solidFill>
                  <a:srgbClr val="0066A4"/>
                </a:solidFill>
                <a:latin typeface="Avenir Next LT Pro" panose="020B0504020202020204" pitchFamily="34" charset="0"/>
                <a:ea typeface="+mn-ea"/>
                <a:cs typeface="+mn-cs"/>
              </a:defRPr>
            </a:lvl1pPr>
            <a:lvl2pPr marL="742950" indent="-285750" algn="l" rtl="0" eaLnBrk="1" fontAlgn="base" hangingPunct="1">
              <a:spcBef>
                <a:spcPct val="20000"/>
              </a:spcBef>
              <a:spcAft>
                <a:spcPct val="0"/>
              </a:spcAft>
              <a:buChar char="–"/>
              <a:defRPr sz="2400" kern="1200">
                <a:solidFill>
                  <a:srgbClr val="F68026"/>
                </a:solidFill>
                <a:latin typeface="Avenir Next LT Pro" panose="020B0504020202020204" pitchFamily="34" charset="0"/>
                <a:ea typeface="+mn-ea"/>
                <a:cs typeface="+mn-cs"/>
              </a:defRPr>
            </a:lvl2pPr>
            <a:lvl3pPr marL="1143000" indent="-228600" algn="l" rtl="0" eaLnBrk="1" fontAlgn="base" hangingPunct="1">
              <a:spcBef>
                <a:spcPct val="20000"/>
              </a:spcBef>
              <a:spcAft>
                <a:spcPct val="0"/>
              </a:spcAft>
              <a:buChar char="•"/>
              <a:defRPr sz="2000" kern="1200">
                <a:solidFill>
                  <a:srgbClr val="0066A4"/>
                </a:solidFill>
                <a:latin typeface="Avenir Next LT Pro" panose="020B0504020202020204" pitchFamily="34" charset="0"/>
                <a:ea typeface="+mn-ea"/>
                <a:cs typeface="+mn-cs"/>
              </a:defRPr>
            </a:lvl3pPr>
            <a:lvl4pPr marL="1600200" indent="-228600" algn="l" rtl="0" eaLnBrk="1" fontAlgn="base" hangingPunct="1">
              <a:spcBef>
                <a:spcPct val="20000"/>
              </a:spcBef>
              <a:spcAft>
                <a:spcPct val="0"/>
              </a:spcAft>
              <a:buChar char="–"/>
              <a:defRPr kern="1200">
                <a:solidFill>
                  <a:srgbClr val="0066A4"/>
                </a:solidFill>
                <a:latin typeface="Avenir Next LT Pro" panose="020B0504020202020204" pitchFamily="34" charset="0"/>
                <a:ea typeface="+mn-ea"/>
                <a:cs typeface="+mn-cs"/>
              </a:defRPr>
            </a:lvl4pPr>
            <a:lvl5pPr marL="2057400" indent="-228600" algn="l" rtl="0" eaLnBrk="1" fontAlgn="base" hangingPunct="1">
              <a:spcBef>
                <a:spcPct val="20000"/>
              </a:spcBef>
              <a:spcAft>
                <a:spcPct val="0"/>
              </a:spcAft>
              <a:buChar char="»"/>
              <a:defRPr sz="1600" kern="1200">
                <a:solidFill>
                  <a:srgbClr val="0066A4"/>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s-ES" sz="1200" dirty="0">
                <a:solidFill>
                  <a:srgbClr val="042544"/>
                </a:solidFill>
                <a:latin typeface="Adelle Sans light"/>
              </a:rPr>
              <a:t>Esto contrasta con una caída significativa a lo largo del tiempo en el </a:t>
            </a:r>
            <a:r>
              <a:rPr lang="es-ES" sz="1200" b="1" dirty="0">
                <a:solidFill>
                  <a:srgbClr val="117A88"/>
                </a:solidFill>
                <a:latin typeface="Adelle Sans light"/>
              </a:rPr>
              <a:t>sur de Asia, </a:t>
            </a:r>
            <a:r>
              <a:rPr lang="es-ES" sz="1200" dirty="0">
                <a:solidFill>
                  <a:srgbClr val="042544"/>
                </a:solidFill>
                <a:latin typeface="Adelle Sans light"/>
              </a:rPr>
              <a:t>un estancamiento en Europa occidental, </a:t>
            </a:r>
            <a:r>
              <a:rPr lang="es-ES" sz="1200" b="1" dirty="0">
                <a:solidFill>
                  <a:srgbClr val="117A88"/>
                </a:solidFill>
                <a:latin typeface="Adelle Sans light"/>
              </a:rPr>
              <a:t>Estados Unidos y Canadá, </a:t>
            </a:r>
            <a:r>
              <a:rPr lang="es-ES" sz="1200" dirty="0">
                <a:solidFill>
                  <a:srgbClr val="042544"/>
                </a:solidFill>
                <a:latin typeface="Adelle Sans light"/>
              </a:rPr>
              <a:t>y un bajo desempeño continuo en </a:t>
            </a:r>
            <a:r>
              <a:rPr lang="es-ES" sz="1200" b="1" dirty="0">
                <a:solidFill>
                  <a:srgbClr val="117A88"/>
                </a:solidFill>
                <a:latin typeface="Adelle Sans light"/>
              </a:rPr>
              <a:t>Medio Oriente y África del Norte.</a:t>
            </a:r>
            <a:endParaRPr lang="en-US" sz="1200" b="1" dirty="0">
              <a:solidFill>
                <a:srgbClr val="117A88"/>
              </a:solidFill>
              <a:latin typeface="Adelle Sans light"/>
            </a:endParaRPr>
          </a:p>
        </p:txBody>
      </p:sp>
      <p:sp>
        <p:nvSpPr>
          <p:cNvPr id="15" name="Content Placeholder 5">
            <a:extLst>
              <a:ext uri="{FF2B5EF4-FFF2-40B4-BE49-F238E27FC236}">
                <a16:creationId xmlns:a16="http://schemas.microsoft.com/office/drawing/2014/main" id="{AC644EF7-D2B4-4A49-8E6A-1446826BE791}"/>
              </a:ext>
            </a:extLst>
          </p:cNvPr>
          <p:cNvSpPr txBox="1">
            <a:spLocks/>
          </p:cNvSpPr>
          <p:nvPr/>
        </p:nvSpPr>
        <p:spPr bwMode="auto">
          <a:xfrm>
            <a:off x="2429005" y="1873320"/>
            <a:ext cx="4265991" cy="1144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anchor="t" anchorCtr="0" compatLnSpc="1">
            <a:prstTxWarp prst="textNoShape">
              <a:avLst/>
            </a:prstTxWarp>
          </a:bodyPr>
          <a:lstStyle>
            <a:lvl1pPr marL="342900" indent="-342900" algn="l" rtl="0" eaLnBrk="1" fontAlgn="base" hangingPunct="1">
              <a:spcBef>
                <a:spcPct val="20000"/>
              </a:spcBef>
              <a:spcAft>
                <a:spcPct val="0"/>
              </a:spcAft>
              <a:buChar char="•"/>
              <a:defRPr sz="2800" kern="1200">
                <a:solidFill>
                  <a:srgbClr val="0066A4"/>
                </a:solidFill>
                <a:latin typeface="Avenir Next LT Pro" panose="020B0504020202020204" pitchFamily="34" charset="0"/>
                <a:ea typeface="+mn-ea"/>
                <a:cs typeface="+mn-cs"/>
              </a:defRPr>
            </a:lvl1pPr>
            <a:lvl2pPr marL="742950" indent="-285750" algn="l" rtl="0" eaLnBrk="1" fontAlgn="base" hangingPunct="1">
              <a:spcBef>
                <a:spcPct val="20000"/>
              </a:spcBef>
              <a:spcAft>
                <a:spcPct val="0"/>
              </a:spcAft>
              <a:buChar char="–"/>
              <a:defRPr sz="2400" kern="1200">
                <a:solidFill>
                  <a:srgbClr val="F68026"/>
                </a:solidFill>
                <a:latin typeface="Avenir Next LT Pro" panose="020B0504020202020204" pitchFamily="34" charset="0"/>
                <a:ea typeface="+mn-ea"/>
                <a:cs typeface="+mn-cs"/>
              </a:defRPr>
            </a:lvl2pPr>
            <a:lvl3pPr marL="1143000" indent="-228600" algn="l" rtl="0" eaLnBrk="1" fontAlgn="base" hangingPunct="1">
              <a:spcBef>
                <a:spcPct val="20000"/>
              </a:spcBef>
              <a:spcAft>
                <a:spcPct val="0"/>
              </a:spcAft>
              <a:buChar char="•"/>
              <a:defRPr sz="2000" kern="1200">
                <a:solidFill>
                  <a:srgbClr val="0066A4"/>
                </a:solidFill>
                <a:latin typeface="Avenir Next LT Pro" panose="020B0504020202020204" pitchFamily="34" charset="0"/>
                <a:ea typeface="+mn-ea"/>
                <a:cs typeface="+mn-cs"/>
              </a:defRPr>
            </a:lvl3pPr>
            <a:lvl4pPr marL="1600200" indent="-228600" algn="l" rtl="0" eaLnBrk="1" fontAlgn="base" hangingPunct="1">
              <a:spcBef>
                <a:spcPct val="20000"/>
              </a:spcBef>
              <a:spcAft>
                <a:spcPct val="0"/>
              </a:spcAft>
              <a:buChar char="–"/>
              <a:defRPr kern="1200">
                <a:solidFill>
                  <a:srgbClr val="0066A4"/>
                </a:solidFill>
                <a:latin typeface="Avenir Next LT Pro" panose="020B0504020202020204" pitchFamily="34" charset="0"/>
                <a:ea typeface="+mn-ea"/>
                <a:cs typeface="+mn-cs"/>
              </a:defRPr>
            </a:lvl4pPr>
            <a:lvl5pPr marL="2057400" indent="-228600" algn="l" rtl="0" eaLnBrk="1" fontAlgn="base" hangingPunct="1">
              <a:spcBef>
                <a:spcPct val="20000"/>
              </a:spcBef>
              <a:spcAft>
                <a:spcPct val="0"/>
              </a:spcAft>
              <a:buChar char="»"/>
              <a:defRPr sz="1600" kern="1200">
                <a:solidFill>
                  <a:srgbClr val="0066A4"/>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500"/>
              </a:spcBef>
              <a:spcAft>
                <a:spcPts val="0"/>
              </a:spcAft>
              <a:buNone/>
            </a:pPr>
            <a:r>
              <a:rPr lang="es-ES" sz="1200" b="1" dirty="0">
                <a:solidFill>
                  <a:srgbClr val="117A88"/>
                </a:solidFill>
                <a:latin typeface="Adelle Sans light"/>
              </a:rPr>
              <a:t>África subsahariana y Asia oriental y el Pacífico </a:t>
            </a:r>
            <a:r>
              <a:rPr lang="es-ES" sz="1200" dirty="0">
                <a:solidFill>
                  <a:srgbClr val="000000"/>
                </a:solidFill>
                <a:latin typeface="Adelle Sans light"/>
              </a:rPr>
              <a:t>han experimentado el mayor aumento en la transparencia presupuestaria desde 2012, seguidas de cerca por </a:t>
            </a:r>
            <a:r>
              <a:rPr lang="es-ES" sz="1200" b="1" dirty="0">
                <a:solidFill>
                  <a:srgbClr val="117A88"/>
                </a:solidFill>
                <a:latin typeface="Adelle Sans light"/>
              </a:rPr>
              <a:t>Europa oriental y Asia central </a:t>
            </a:r>
            <a:r>
              <a:rPr lang="es-ES" sz="1200" dirty="0">
                <a:solidFill>
                  <a:srgbClr val="117A88"/>
                </a:solidFill>
                <a:latin typeface="Adelle Sans light"/>
              </a:rPr>
              <a:t>y</a:t>
            </a:r>
            <a:r>
              <a:rPr lang="es-ES" sz="1200" b="1" dirty="0">
                <a:solidFill>
                  <a:srgbClr val="117A88"/>
                </a:solidFill>
                <a:latin typeface="Adelle Sans light"/>
              </a:rPr>
              <a:t> América Latina y el Caribe. ​</a:t>
            </a:r>
            <a:endParaRPr lang="en-US" sz="1200" dirty="0"/>
          </a:p>
        </p:txBody>
      </p:sp>
      <p:sp>
        <p:nvSpPr>
          <p:cNvPr id="17" name="Title 1">
            <a:extLst>
              <a:ext uri="{FF2B5EF4-FFF2-40B4-BE49-F238E27FC236}">
                <a16:creationId xmlns:a16="http://schemas.microsoft.com/office/drawing/2014/main" id="{41916176-344A-4583-B632-341C0EC725A2}"/>
              </a:ext>
            </a:extLst>
          </p:cNvPr>
          <p:cNvSpPr txBox="1">
            <a:spLocks/>
          </p:cNvSpPr>
          <p:nvPr/>
        </p:nvSpPr>
        <p:spPr>
          <a:xfrm>
            <a:off x="997630" y="348733"/>
            <a:ext cx="7136554" cy="127992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baseline="0">
                <a:solidFill>
                  <a:schemeClr val="tx1"/>
                </a:solidFill>
                <a:latin typeface="Adelle" panose="02000503060000020004" pitchFamily="2" charset="77"/>
                <a:ea typeface="+mj-ea"/>
                <a:cs typeface="+mj-cs"/>
              </a:defRPr>
            </a:lvl1pPr>
          </a:lstStyle>
          <a:p>
            <a:pPr>
              <a:lnSpc>
                <a:spcPct val="103000"/>
              </a:lnSpc>
              <a:spcBef>
                <a:spcPts val="0"/>
              </a:spcBef>
            </a:pPr>
            <a:r>
              <a:rPr lang="es-ES" sz="2000" b="1" dirty="0">
                <a:solidFill>
                  <a:srgbClr val="6FD4D9"/>
                </a:solidFill>
                <a:latin typeface="Adelle Sans light"/>
                <a:ea typeface="Calibri"/>
                <a:cs typeface="Calibri"/>
              </a:rPr>
              <a:t>Si bien el promedio global de transparencia presupuestaria continúa mejorando continuamente, las tendencias regionales muestran claramente dos historias: una de progreso sostenido y otra de peligro a la baja. </a:t>
            </a:r>
            <a:r>
              <a:rPr lang="es-ES" sz="1850" b="1" dirty="0">
                <a:solidFill>
                  <a:srgbClr val="6FD4D9"/>
                </a:solidFill>
                <a:latin typeface="Arial"/>
                <a:ea typeface="Calibri"/>
                <a:cs typeface="Calibri"/>
              </a:rPr>
              <a:t>​</a:t>
            </a:r>
            <a:endParaRPr lang="en-US" sz="1850" b="1" dirty="0">
              <a:solidFill>
                <a:srgbClr val="6FD4D9"/>
              </a:solidFill>
              <a:latin typeface="Arial"/>
              <a:ea typeface="Calibri"/>
              <a:cs typeface="Calibri"/>
            </a:endParaRPr>
          </a:p>
        </p:txBody>
      </p:sp>
      <p:pic>
        <p:nvPicPr>
          <p:cNvPr id="5" name="Picture 4" descr="A blue rectangular object with black background&#10;&#10;Description automatically generated">
            <a:extLst>
              <a:ext uri="{FF2B5EF4-FFF2-40B4-BE49-F238E27FC236}">
                <a16:creationId xmlns:a16="http://schemas.microsoft.com/office/drawing/2014/main" id="{46204D63-F83C-61CB-AE3D-170CA9BE4E1A}"/>
              </a:ext>
            </a:extLst>
          </p:cNvPr>
          <p:cNvPicPr>
            <a:picLocks noChangeAspect="1"/>
          </p:cNvPicPr>
          <p:nvPr/>
        </p:nvPicPr>
        <p:blipFill>
          <a:blip r:embed="rId4"/>
          <a:stretch>
            <a:fillRect/>
          </a:stretch>
        </p:blipFill>
        <p:spPr>
          <a:xfrm>
            <a:off x="-41413" y="4501436"/>
            <a:ext cx="9268240" cy="647577"/>
          </a:xfrm>
          <a:prstGeom prst="rect">
            <a:avLst/>
          </a:prstGeom>
        </p:spPr>
      </p:pic>
      <p:sp>
        <p:nvSpPr>
          <p:cNvPr id="9" name="TextBox 8">
            <a:extLst>
              <a:ext uri="{FF2B5EF4-FFF2-40B4-BE49-F238E27FC236}">
                <a16:creationId xmlns:a16="http://schemas.microsoft.com/office/drawing/2014/main" id="{8C362707-B5B5-2616-3F10-F0C1024848FF}"/>
              </a:ext>
            </a:extLst>
          </p:cNvPr>
          <p:cNvSpPr txBox="1"/>
          <p:nvPr/>
        </p:nvSpPr>
        <p:spPr>
          <a:xfrm>
            <a:off x="359596" y="4751797"/>
            <a:ext cx="289602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solidFill>
                  <a:srgbClr val="FFFFFF"/>
                </a:solidFill>
                <a:latin typeface="Adelle Sans light"/>
                <a:ea typeface="Calibri"/>
                <a:cs typeface="Calibri"/>
              </a:rPr>
              <a:t>International Budget Partnership</a:t>
            </a:r>
            <a:endParaRPr lang="en-GB" sz="1200">
              <a:solidFill>
                <a:srgbClr val="FFFFFF"/>
              </a:solidFill>
              <a:latin typeface="Adelle Sans light"/>
            </a:endParaRPr>
          </a:p>
        </p:txBody>
      </p:sp>
      <p:pic>
        <p:nvPicPr>
          <p:cNvPr id="14" name="Picture 13">
            <a:extLst>
              <a:ext uri="{FF2B5EF4-FFF2-40B4-BE49-F238E27FC236}">
                <a16:creationId xmlns:a16="http://schemas.microsoft.com/office/drawing/2014/main" id="{AC481D55-898C-D732-9F18-AAD2F4D92C87}"/>
              </a:ext>
            </a:extLst>
          </p:cNvPr>
          <p:cNvPicPr>
            <a:picLocks noChangeAspect="1"/>
          </p:cNvPicPr>
          <p:nvPr/>
        </p:nvPicPr>
        <p:blipFill>
          <a:blip r:embed="rId5"/>
          <a:stretch>
            <a:fillRect/>
          </a:stretch>
        </p:blipFill>
        <p:spPr>
          <a:xfrm>
            <a:off x="1347581" y="2179983"/>
            <a:ext cx="675863" cy="692428"/>
          </a:xfrm>
          <a:prstGeom prst="rect">
            <a:avLst/>
          </a:prstGeom>
        </p:spPr>
      </p:pic>
      <p:pic>
        <p:nvPicPr>
          <p:cNvPr id="16" name="Picture 15">
            <a:extLst>
              <a:ext uri="{FF2B5EF4-FFF2-40B4-BE49-F238E27FC236}">
                <a16:creationId xmlns:a16="http://schemas.microsoft.com/office/drawing/2014/main" id="{6436BD35-F950-1B61-42EC-2F9E72317C7D}"/>
              </a:ext>
            </a:extLst>
          </p:cNvPr>
          <p:cNvPicPr>
            <a:picLocks noChangeAspect="1"/>
          </p:cNvPicPr>
          <p:nvPr/>
        </p:nvPicPr>
        <p:blipFill>
          <a:blip r:embed="rId6"/>
          <a:stretch>
            <a:fillRect/>
          </a:stretch>
        </p:blipFill>
        <p:spPr>
          <a:xfrm>
            <a:off x="1283446" y="3380961"/>
            <a:ext cx="737870" cy="535057"/>
          </a:xfrm>
          <a:prstGeom prst="rect">
            <a:avLst/>
          </a:prstGeom>
        </p:spPr>
      </p:pic>
    </p:spTree>
    <p:extLst>
      <p:ext uri="{BB962C8B-B14F-4D97-AF65-F5344CB8AC3E}">
        <p14:creationId xmlns:p14="http://schemas.microsoft.com/office/powerpoint/2010/main" val="280826538"/>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C4ABCC8-C204-D446-E1A0-C8F160718A6F}"/>
              </a:ext>
            </a:extLst>
          </p:cNvPr>
          <p:cNvSpPr/>
          <p:nvPr/>
        </p:nvSpPr>
        <p:spPr>
          <a:xfrm>
            <a:off x="8282" y="-33130"/>
            <a:ext cx="9177130" cy="51849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A graph of different colored bars&#10;&#10;Description automatically generated with medium confidence">
            <a:extLst>
              <a:ext uri="{FF2B5EF4-FFF2-40B4-BE49-F238E27FC236}">
                <a16:creationId xmlns:a16="http://schemas.microsoft.com/office/drawing/2014/main" id="{89E7DCAF-3DE2-3F74-92AA-2B203BF9EAA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34113" y="220090"/>
            <a:ext cx="4901232" cy="41783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C091D8C-1FD9-D544-8F26-2913223C5C49}"/>
              </a:ext>
            </a:extLst>
          </p:cNvPr>
          <p:cNvSpPr>
            <a:spLocks noGrp="1"/>
          </p:cNvSpPr>
          <p:nvPr>
            <p:ph type="sldNum" sz="quarter" idx="12"/>
          </p:nvPr>
        </p:nvSpPr>
        <p:spPr>
          <a:xfrm>
            <a:off x="6457950" y="4767262"/>
            <a:ext cx="2057400" cy="273844"/>
          </a:xfrm>
        </p:spPr>
        <p:txBody>
          <a:bodyPr vert="horz" lIns="91440" tIns="45720" rIns="91440" bIns="45720" rtlCol="0" anchor="ctr">
            <a:normAutofit/>
          </a:bodyPr>
          <a:lstStyle/>
          <a:p>
            <a:pPr defTabSz="914400">
              <a:lnSpc>
                <a:spcPct val="90000"/>
              </a:lnSpc>
              <a:spcAft>
                <a:spcPts val="600"/>
              </a:spcAft>
            </a:pPr>
            <a:fld id="{EC0C6A4E-2140-A448-8457-05517EDA6312}" type="slidenum">
              <a:rPr lang="en-US" sz="1200" smtClean="0">
                <a:solidFill>
                  <a:schemeClr val="tx1">
                    <a:tint val="75000"/>
                  </a:schemeClr>
                </a:solidFill>
                <a:latin typeface="+mn-lt"/>
              </a:rPr>
              <a:pPr defTabSz="914400">
                <a:lnSpc>
                  <a:spcPct val="90000"/>
                </a:lnSpc>
                <a:spcAft>
                  <a:spcPts val="600"/>
                </a:spcAft>
              </a:pPr>
              <a:t>5</a:t>
            </a:fld>
            <a:endParaRPr lang="en-US" sz="1200">
              <a:solidFill>
                <a:schemeClr val="tx1">
                  <a:tint val="75000"/>
                </a:schemeClr>
              </a:solidFill>
              <a:latin typeface="+mn-lt"/>
            </a:endParaRPr>
          </a:p>
        </p:txBody>
      </p:sp>
      <p:sp>
        <p:nvSpPr>
          <p:cNvPr id="5" name="TextBox 4">
            <a:extLst>
              <a:ext uri="{FF2B5EF4-FFF2-40B4-BE49-F238E27FC236}">
                <a16:creationId xmlns:a16="http://schemas.microsoft.com/office/drawing/2014/main" id="{24DE74E4-F3D0-A32E-C0C6-437415A46B86}"/>
              </a:ext>
            </a:extLst>
          </p:cNvPr>
          <p:cNvSpPr txBox="1"/>
          <p:nvPr/>
        </p:nvSpPr>
        <p:spPr>
          <a:xfrm>
            <a:off x="146649" y="595086"/>
            <a:ext cx="3024062" cy="1815882"/>
          </a:xfrm>
          <a:prstGeom prst="rect">
            <a:avLst/>
          </a:prstGeom>
          <a:noFill/>
        </p:spPr>
        <p:txBody>
          <a:bodyPr wrap="square" lIns="91440" tIns="45720" rIns="91440" bIns="45720" anchor="t">
            <a:spAutoFit/>
          </a:bodyPr>
          <a:lstStyle/>
          <a:p>
            <a:r>
              <a:rPr lang="es-ES" sz="2800" b="1" i="0" dirty="0">
                <a:solidFill>
                  <a:srgbClr val="6FD4D9"/>
                </a:solidFill>
                <a:effectLst/>
                <a:highlight>
                  <a:srgbClr val="FFFFFF"/>
                </a:highlight>
                <a:latin typeface="DM Serif"/>
              </a:rPr>
              <a:t>Tendencias regionales en transparencia, 2012-2023</a:t>
            </a:r>
            <a:endParaRPr lang="fr-FR" sz="2800" b="1" i="0" dirty="0">
              <a:solidFill>
                <a:srgbClr val="6FD4D9"/>
              </a:solidFill>
              <a:effectLst/>
              <a:highlight>
                <a:srgbClr val="FFFFFF"/>
              </a:highlight>
              <a:latin typeface="DM Serif"/>
            </a:endParaRPr>
          </a:p>
        </p:txBody>
      </p:sp>
      <p:sp>
        <p:nvSpPr>
          <p:cNvPr id="7" name="TextBox 6">
            <a:extLst>
              <a:ext uri="{FF2B5EF4-FFF2-40B4-BE49-F238E27FC236}">
                <a16:creationId xmlns:a16="http://schemas.microsoft.com/office/drawing/2014/main" id="{83F9EA11-3B91-D2B8-1400-96E6D625BB44}"/>
              </a:ext>
            </a:extLst>
          </p:cNvPr>
          <p:cNvSpPr txBox="1"/>
          <p:nvPr/>
        </p:nvSpPr>
        <p:spPr>
          <a:xfrm>
            <a:off x="146649" y="3306022"/>
            <a:ext cx="2823441" cy="784830"/>
          </a:xfrm>
          <a:prstGeom prst="rect">
            <a:avLst/>
          </a:prstGeom>
          <a:noFill/>
        </p:spPr>
        <p:txBody>
          <a:bodyPr wrap="square">
            <a:spAutoFit/>
          </a:bodyPr>
          <a:lstStyle/>
          <a:p>
            <a:r>
              <a:rPr lang="es-ES" sz="900" b="0" i="1" dirty="0">
                <a:solidFill>
                  <a:srgbClr val="000000"/>
                </a:solidFill>
                <a:effectLst/>
                <a:highlight>
                  <a:srgbClr val="FFFFFF"/>
                </a:highlight>
                <a:latin typeface="Adelle Sans light"/>
              </a:rPr>
              <a:t>(Para 100 países comparables evaluados en OBS 2012 – OBS 2023. Debido al redondeo, algunas barras muestran el mismo número promedio pero tienen alturas ligeramente diferentes, lo que refleja cifras no redondeadas).</a:t>
            </a:r>
            <a:endParaRPr lang="es-419" sz="900" dirty="0">
              <a:latin typeface="Adelle Sans light"/>
            </a:endParaRPr>
          </a:p>
        </p:txBody>
      </p:sp>
      <p:pic>
        <p:nvPicPr>
          <p:cNvPr id="6" name="Picture 5" descr="A blue rectangular object with black background&#10;&#10;Description automatically generated">
            <a:extLst>
              <a:ext uri="{FF2B5EF4-FFF2-40B4-BE49-F238E27FC236}">
                <a16:creationId xmlns:a16="http://schemas.microsoft.com/office/drawing/2014/main" id="{B335F6FE-09EF-D037-C751-4F23B57B9DEF}"/>
              </a:ext>
            </a:extLst>
          </p:cNvPr>
          <p:cNvPicPr>
            <a:picLocks noChangeAspect="1"/>
          </p:cNvPicPr>
          <p:nvPr/>
        </p:nvPicPr>
        <p:blipFill>
          <a:blip r:embed="rId4"/>
          <a:stretch>
            <a:fillRect/>
          </a:stretch>
        </p:blipFill>
        <p:spPr>
          <a:xfrm>
            <a:off x="-41413" y="4501436"/>
            <a:ext cx="9268240" cy="647577"/>
          </a:xfrm>
          <a:prstGeom prst="rect">
            <a:avLst/>
          </a:prstGeom>
        </p:spPr>
      </p:pic>
      <p:sp>
        <p:nvSpPr>
          <p:cNvPr id="9" name="TextBox 8">
            <a:extLst>
              <a:ext uri="{FF2B5EF4-FFF2-40B4-BE49-F238E27FC236}">
                <a16:creationId xmlns:a16="http://schemas.microsoft.com/office/drawing/2014/main" id="{C1745B9F-C25A-46D6-5BBD-6BC27B6BA4BA}"/>
              </a:ext>
            </a:extLst>
          </p:cNvPr>
          <p:cNvSpPr txBox="1"/>
          <p:nvPr/>
        </p:nvSpPr>
        <p:spPr>
          <a:xfrm>
            <a:off x="359596" y="4751797"/>
            <a:ext cx="289602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solidFill>
                  <a:srgbClr val="FFFFFF"/>
                </a:solidFill>
                <a:latin typeface="Adelle Sans light"/>
                <a:ea typeface="Calibri"/>
                <a:cs typeface="Calibri"/>
              </a:rPr>
              <a:t>International Budget Partnership</a:t>
            </a:r>
            <a:endParaRPr lang="en-GB" sz="1200">
              <a:solidFill>
                <a:srgbClr val="FFFFFF"/>
              </a:solidFill>
              <a:latin typeface="Adelle Sans light"/>
            </a:endParaRPr>
          </a:p>
        </p:txBody>
      </p:sp>
    </p:spTree>
    <p:extLst>
      <p:ext uri="{BB962C8B-B14F-4D97-AF65-F5344CB8AC3E}">
        <p14:creationId xmlns:p14="http://schemas.microsoft.com/office/powerpoint/2010/main" val="1779655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E265FE-F2B6-CF0B-B38F-1AD153A07E5B}"/>
              </a:ext>
            </a:extLst>
          </p:cNvPr>
          <p:cNvSpPr/>
          <p:nvPr/>
        </p:nvSpPr>
        <p:spPr>
          <a:xfrm>
            <a:off x="-1" y="-41413"/>
            <a:ext cx="9177130" cy="51849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7423AA51-5D6E-F36A-ED52-B67BD6498FB2}"/>
              </a:ext>
            </a:extLst>
          </p:cNvPr>
          <p:cNvSpPr>
            <a:spLocks noGrp="1"/>
          </p:cNvSpPr>
          <p:nvPr>
            <p:ph type="sldNum" sz="quarter" idx="12"/>
          </p:nvPr>
        </p:nvSpPr>
        <p:spPr/>
        <p:txBody>
          <a:bodyPr/>
          <a:lstStyle/>
          <a:p>
            <a:fld id="{EC0C6A4E-2140-A448-8457-05517EDA6312}" type="slidenum">
              <a:rPr lang="en-US" smtClean="0"/>
              <a:t>6</a:t>
            </a:fld>
            <a:endParaRPr lang="en-US"/>
          </a:p>
        </p:txBody>
      </p:sp>
      <p:sp>
        <p:nvSpPr>
          <p:cNvPr id="5" name="Title 1">
            <a:extLst>
              <a:ext uri="{FF2B5EF4-FFF2-40B4-BE49-F238E27FC236}">
                <a16:creationId xmlns:a16="http://schemas.microsoft.com/office/drawing/2014/main" id="{7DF71522-E0A3-AB2B-B6DC-E17BEC9B1612}"/>
              </a:ext>
            </a:extLst>
          </p:cNvPr>
          <p:cNvSpPr txBox="1">
            <a:spLocks/>
          </p:cNvSpPr>
          <p:nvPr/>
        </p:nvSpPr>
        <p:spPr>
          <a:xfrm>
            <a:off x="341798" y="3026875"/>
            <a:ext cx="3057716" cy="1214378"/>
          </a:xfrm>
          <a:prstGeom prst="rect">
            <a:avLst/>
          </a:prstGeom>
          <a:noFill/>
        </p:spPr>
        <p:txBody>
          <a:bodyPr vert="horz" lIns="91440" tIns="45720" rIns="91440" bIns="45720" rtlCol="0" anchor="b">
            <a:normAutofit/>
          </a:bodyPr>
          <a:lstStyle>
            <a:lvl1pPr algn="l" defTabSz="685800" rtl="0" eaLnBrk="1" latinLnBrk="0" hangingPunct="1">
              <a:lnSpc>
                <a:spcPct val="90000"/>
              </a:lnSpc>
              <a:spcBef>
                <a:spcPct val="0"/>
              </a:spcBef>
              <a:buNone/>
              <a:defRPr sz="3300" kern="1200" baseline="0">
                <a:solidFill>
                  <a:schemeClr val="tx1"/>
                </a:solidFill>
                <a:latin typeface="Adelle" panose="02000503060000020004" pitchFamily="2" charset="77"/>
                <a:ea typeface="+mj-ea"/>
                <a:cs typeface="+mj-cs"/>
              </a:defRPr>
            </a:lvl1pPr>
          </a:lstStyle>
          <a:p>
            <a:pPr defTabSz="914400">
              <a:lnSpc>
                <a:spcPct val="150000"/>
              </a:lnSpc>
            </a:pPr>
            <a:r>
              <a:rPr lang="es-ES" sz="1400" dirty="0">
                <a:solidFill>
                  <a:schemeClr val="bg2">
                    <a:lumMod val="25000"/>
                  </a:schemeClr>
                </a:solidFill>
                <a:latin typeface="Adelle Sans light"/>
              </a:rPr>
              <a:t>Puntaje promedio de transparencia, OBS disminuyó 1 punto, de 52 en 2021 a 51 en 2023.</a:t>
            </a:r>
            <a:endParaRPr lang="es-CL" sz="1400" dirty="0">
              <a:solidFill>
                <a:schemeClr val="bg2">
                  <a:lumMod val="25000"/>
                </a:schemeClr>
              </a:solidFill>
              <a:latin typeface="Adelle Sans light"/>
            </a:endParaRPr>
          </a:p>
        </p:txBody>
      </p:sp>
      <p:sp>
        <p:nvSpPr>
          <p:cNvPr id="3" name="Title 1">
            <a:extLst>
              <a:ext uri="{FF2B5EF4-FFF2-40B4-BE49-F238E27FC236}">
                <a16:creationId xmlns:a16="http://schemas.microsoft.com/office/drawing/2014/main" id="{56462F08-6F59-E493-5929-C1B0859CE9FC}"/>
              </a:ext>
            </a:extLst>
          </p:cNvPr>
          <p:cNvSpPr txBox="1">
            <a:spLocks/>
          </p:cNvSpPr>
          <p:nvPr/>
        </p:nvSpPr>
        <p:spPr>
          <a:xfrm>
            <a:off x="340041" y="462565"/>
            <a:ext cx="3473095" cy="635703"/>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300" kern="1200" baseline="0">
                <a:solidFill>
                  <a:schemeClr val="tx1"/>
                </a:solidFill>
                <a:latin typeface="Adelle" panose="02000503060000020004" pitchFamily="2" charset="77"/>
                <a:ea typeface="+mj-ea"/>
                <a:cs typeface="+mj-cs"/>
              </a:defRPr>
            </a:lvl1pPr>
          </a:lstStyle>
          <a:p>
            <a:pPr defTabSz="914400"/>
            <a:r>
              <a:rPr lang="es-ES" sz="1800" b="1" dirty="0">
                <a:solidFill>
                  <a:srgbClr val="6FD4D9"/>
                </a:solidFill>
                <a:latin typeface="DM Serif"/>
              </a:rPr>
              <a:t>Ranking de países por puntaje de transparencia 2023: ​</a:t>
            </a:r>
            <a:endParaRPr lang="en-US" sz="1800" b="1" dirty="0">
              <a:solidFill>
                <a:srgbClr val="6FD4D9"/>
              </a:solidFill>
              <a:latin typeface="DM Serif"/>
            </a:endParaRPr>
          </a:p>
        </p:txBody>
      </p:sp>
      <p:sp>
        <p:nvSpPr>
          <p:cNvPr id="6" name="TextBox 5">
            <a:extLst>
              <a:ext uri="{FF2B5EF4-FFF2-40B4-BE49-F238E27FC236}">
                <a16:creationId xmlns:a16="http://schemas.microsoft.com/office/drawing/2014/main" id="{3DEEE4CD-7817-3A86-56ED-4B1831825CC1}"/>
              </a:ext>
            </a:extLst>
          </p:cNvPr>
          <p:cNvSpPr txBox="1"/>
          <p:nvPr/>
        </p:nvSpPr>
        <p:spPr>
          <a:xfrm>
            <a:off x="339586" y="1192696"/>
            <a:ext cx="284093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2800" b="1" baseline="0" dirty="0">
                <a:solidFill>
                  <a:schemeClr val="tx2">
                    <a:lumMod val="60000"/>
                    <a:lumOff val="40000"/>
                  </a:schemeClr>
                </a:solidFill>
                <a:latin typeface="Adelle Sans"/>
              </a:rPr>
              <a:t>América Latina y el Caribe</a:t>
            </a:r>
            <a:endParaRPr lang="en-US" sz="2800" b="1" baseline="0" dirty="0">
              <a:solidFill>
                <a:schemeClr val="tx2">
                  <a:lumMod val="60000"/>
                  <a:lumOff val="40000"/>
                </a:schemeClr>
              </a:solidFill>
              <a:latin typeface="Adelle Sans"/>
            </a:endParaRPr>
          </a:p>
        </p:txBody>
      </p:sp>
      <p:graphicFrame>
        <p:nvGraphicFramePr>
          <p:cNvPr id="2" name="Chart 1">
            <a:extLst>
              <a:ext uri="{FF2B5EF4-FFF2-40B4-BE49-F238E27FC236}">
                <a16:creationId xmlns:a16="http://schemas.microsoft.com/office/drawing/2014/main" id="{6268C73B-084E-6F54-8EF6-AA485DB1C5C7}"/>
              </a:ext>
            </a:extLst>
          </p:cNvPr>
          <p:cNvGraphicFramePr>
            <a:graphicFrameLocks/>
          </p:cNvGraphicFramePr>
          <p:nvPr>
            <p:extLst>
              <p:ext uri="{D42A27DB-BD31-4B8C-83A1-F6EECF244321}">
                <p14:modId xmlns:p14="http://schemas.microsoft.com/office/powerpoint/2010/main" val="2264998926"/>
              </p:ext>
            </p:extLst>
          </p:nvPr>
        </p:nvGraphicFramePr>
        <p:xfrm>
          <a:off x="3796722" y="465636"/>
          <a:ext cx="5132161" cy="3608299"/>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9" descr="A blue rectangular object with black background&#10;&#10;Description automatically generated">
            <a:extLst>
              <a:ext uri="{FF2B5EF4-FFF2-40B4-BE49-F238E27FC236}">
                <a16:creationId xmlns:a16="http://schemas.microsoft.com/office/drawing/2014/main" id="{F649014A-7921-6C30-409D-72E6AC2A1608}"/>
              </a:ext>
            </a:extLst>
          </p:cNvPr>
          <p:cNvPicPr>
            <a:picLocks noChangeAspect="1"/>
          </p:cNvPicPr>
          <p:nvPr/>
        </p:nvPicPr>
        <p:blipFill>
          <a:blip r:embed="rId3"/>
          <a:stretch>
            <a:fillRect/>
          </a:stretch>
        </p:blipFill>
        <p:spPr>
          <a:xfrm>
            <a:off x="-41413" y="4501436"/>
            <a:ext cx="9268240" cy="647577"/>
          </a:xfrm>
          <a:prstGeom prst="rect">
            <a:avLst/>
          </a:prstGeom>
        </p:spPr>
      </p:pic>
      <p:sp>
        <p:nvSpPr>
          <p:cNvPr id="12" name="TextBox 11">
            <a:extLst>
              <a:ext uri="{FF2B5EF4-FFF2-40B4-BE49-F238E27FC236}">
                <a16:creationId xmlns:a16="http://schemas.microsoft.com/office/drawing/2014/main" id="{D96FCEAF-4D37-A387-3BAF-FEC230A7FF9A}"/>
              </a:ext>
            </a:extLst>
          </p:cNvPr>
          <p:cNvSpPr txBox="1"/>
          <p:nvPr/>
        </p:nvSpPr>
        <p:spPr>
          <a:xfrm>
            <a:off x="359596" y="4751797"/>
            <a:ext cx="289602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solidFill>
                  <a:srgbClr val="FFFFFF"/>
                </a:solidFill>
                <a:latin typeface="Adelle Sans light"/>
                <a:ea typeface="Calibri"/>
                <a:cs typeface="Calibri"/>
              </a:rPr>
              <a:t>International Budget Partnership</a:t>
            </a:r>
            <a:endParaRPr lang="en-GB" sz="1200">
              <a:solidFill>
                <a:srgbClr val="FFFFFF"/>
              </a:solidFill>
              <a:latin typeface="Adelle Sans light"/>
            </a:endParaRPr>
          </a:p>
        </p:txBody>
      </p:sp>
    </p:spTree>
    <p:extLst>
      <p:ext uri="{BB962C8B-B14F-4D97-AF65-F5344CB8AC3E}">
        <p14:creationId xmlns:p14="http://schemas.microsoft.com/office/powerpoint/2010/main" val="3973424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1EEFB12-C0DD-C84E-41D5-24130DF9E8C4}"/>
              </a:ext>
            </a:extLst>
          </p:cNvPr>
          <p:cNvSpPr/>
          <p:nvPr/>
        </p:nvSpPr>
        <p:spPr>
          <a:xfrm>
            <a:off x="-1" y="-41413"/>
            <a:ext cx="9177130" cy="51849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7423AA51-5D6E-F36A-ED52-B67BD6498FB2}"/>
              </a:ext>
            </a:extLst>
          </p:cNvPr>
          <p:cNvSpPr>
            <a:spLocks noGrp="1"/>
          </p:cNvSpPr>
          <p:nvPr>
            <p:ph type="sldNum" sz="quarter" idx="12"/>
          </p:nvPr>
        </p:nvSpPr>
        <p:spPr/>
        <p:txBody>
          <a:bodyPr/>
          <a:lstStyle/>
          <a:p>
            <a:fld id="{EC0C6A4E-2140-A448-8457-05517EDA6312}" type="slidenum">
              <a:rPr lang="en-US" smtClean="0"/>
              <a:t>7</a:t>
            </a:fld>
            <a:endParaRPr lang="en-US"/>
          </a:p>
        </p:txBody>
      </p:sp>
      <p:sp>
        <p:nvSpPr>
          <p:cNvPr id="5" name="Title 1">
            <a:extLst>
              <a:ext uri="{FF2B5EF4-FFF2-40B4-BE49-F238E27FC236}">
                <a16:creationId xmlns:a16="http://schemas.microsoft.com/office/drawing/2014/main" id="{7DF71522-E0A3-AB2B-B6DC-E17BEC9B1612}"/>
              </a:ext>
            </a:extLst>
          </p:cNvPr>
          <p:cNvSpPr txBox="1">
            <a:spLocks/>
          </p:cNvSpPr>
          <p:nvPr/>
        </p:nvSpPr>
        <p:spPr>
          <a:xfrm>
            <a:off x="341798" y="2819809"/>
            <a:ext cx="3057716" cy="1123270"/>
          </a:xfrm>
          <a:prstGeom prst="rect">
            <a:avLst/>
          </a:prstGeom>
          <a:noFill/>
        </p:spPr>
        <p:txBody>
          <a:bodyPr vert="horz" lIns="91440" tIns="45720" rIns="91440" bIns="45720" rtlCol="0" anchor="b">
            <a:normAutofit/>
          </a:bodyPr>
          <a:lstStyle>
            <a:lvl1pPr algn="l" defTabSz="685800" rtl="0" eaLnBrk="1" latinLnBrk="0" hangingPunct="1">
              <a:lnSpc>
                <a:spcPct val="90000"/>
              </a:lnSpc>
              <a:spcBef>
                <a:spcPct val="0"/>
              </a:spcBef>
              <a:buNone/>
              <a:defRPr sz="3300" kern="1200" baseline="0">
                <a:solidFill>
                  <a:schemeClr val="tx1"/>
                </a:solidFill>
                <a:latin typeface="Adelle" panose="02000503060000020004" pitchFamily="2" charset="77"/>
                <a:ea typeface="+mj-ea"/>
                <a:cs typeface="+mj-cs"/>
              </a:defRPr>
            </a:lvl1pPr>
          </a:lstStyle>
          <a:p>
            <a:pPr defTabSz="914400">
              <a:lnSpc>
                <a:spcPct val="150000"/>
              </a:lnSpc>
            </a:pPr>
            <a:r>
              <a:rPr lang="es-ES" sz="1400" dirty="0">
                <a:solidFill>
                  <a:srgbClr val="3A3838"/>
                </a:solidFill>
                <a:latin typeface="Adelle Sans light"/>
              </a:rPr>
              <a:t>Puntaje promedio de transparencia, OBS aumentó 4 puntos, de 28 en 2021 a 32 en 2023.</a:t>
            </a:r>
            <a:endParaRPr lang="es-CL" sz="1400" dirty="0">
              <a:solidFill>
                <a:srgbClr val="3A3838"/>
              </a:solidFill>
              <a:latin typeface="Adelle Sans light"/>
            </a:endParaRPr>
          </a:p>
        </p:txBody>
      </p:sp>
      <p:graphicFrame>
        <p:nvGraphicFramePr>
          <p:cNvPr id="2" name="Chart 1">
            <a:extLst>
              <a:ext uri="{FF2B5EF4-FFF2-40B4-BE49-F238E27FC236}">
                <a16:creationId xmlns:a16="http://schemas.microsoft.com/office/drawing/2014/main" id="{64F3831D-09EE-1DE4-C9D4-38468491E594}"/>
              </a:ext>
            </a:extLst>
          </p:cNvPr>
          <p:cNvGraphicFramePr>
            <a:graphicFrameLocks/>
          </p:cNvGraphicFramePr>
          <p:nvPr>
            <p:extLst>
              <p:ext uri="{D42A27DB-BD31-4B8C-83A1-F6EECF244321}">
                <p14:modId xmlns:p14="http://schemas.microsoft.com/office/powerpoint/2010/main" val="1285883591"/>
              </p:ext>
            </p:extLst>
          </p:nvPr>
        </p:nvGraphicFramePr>
        <p:xfrm>
          <a:off x="3666764" y="661657"/>
          <a:ext cx="5137150" cy="357981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8D4C5A08-8BB7-C2C8-0A00-DF0113A70C9C}"/>
              </a:ext>
            </a:extLst>
          </p:cNvPr>
          <p:cNvSpPr txBox="1"/>
          <p:nvPr/>
        </p:nvSpPr>
        <p:spPr>
          <a:xfrm>
            <a:off x="314739" y="1101586"/>
            <a:ext cx="349526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err="1">
                <a:solidFill>
                  <a:srgbClr val="F3A97C"/>
                </a:solidFill>
                <a:latin typeface="Adelle Sans"/>
              </a:rPr>
              <a:t>África</a:t>
            </a:r>
            <a:r>
              <a:rPr lang="en-US" sz="2800" b="1" dirty="0">
                <a:solidFill>
                  <a:srgbClr val="F3A97C"/>
                </a:solidFill>
                <a:latin typeface="Adelle Sans"/>
              </a:rPr>
              <a:t> </a:t>
            </a:r>
            <a:r>
              <a:rPr lang="en-US" sz="2800" b="1" dirty="0" err="1">
                <a:solidFill>
                  <a:srgbClr val="F3A97C"/>
                </a:solidFill>
                <a:latin typeface="Adelle Sans"/>
              </a:rPr>
              <a:t>subsahariana</a:t>
            </a:r>
            <a:r>
              <a:rPr lang="en-US" sz="2800" b="1" dirty="0">
                <a:solidFill>
                  <a:srgbClr val="F3A97C"/>
                </a:solidFill>
                <a:latin typeface="Adelle Sans"/>
              </a:rPr>
              <a:t> </a:t>
            </a:r>
            <a:r>
              <a:rPr lang="en-US" sz="2800" b="1" dirty="0" err="1">
                <a:solidFill>
                  <a:srgbClr val="F3A97C"/>
                </a:solidFill>
                <a:latin typeface="Adelle Sans"/>
              </a:rPr>
              <a:t>francófona</a:t>
            </a:r>
            <a:endParaRPr lang="en-GB" sz="2800" dirty="0">
              <a:solidFill>
                <a:srgbClr val="F3A97C"/>
              </a:solidFill>
              <a:latin typeface="Adelle Sans"/>
            </a:endParaRPr>
          </a:p>
        </p:txBody>
      </p:sp>
      <p:sp>
        <p:nvSpPr>
          <p:cNvPr id="8" name="Title 1">
            <a:extLst>
              <a:ext uri="{FF2B5EF4-FFF2-40B4-BE49-F238E27FC236}">
                <a16:creationId xmlns:a16="http://schemas.microsoft.com/office/drawing/2014/main" id="{7D3C3A62-D9BC-E658-4C04-43009683757D}"/>
              </a:ext>
            </a:extLst>
          </p:cNvPr>
          <p:cNvSpPr txBox="1">
            <a:spLocks/>
          </p:cNvSpPr>
          <p:nvPr/>
        </p:nvSpPr>
        <p:spPr>
          <a:xfrm>
            <a:off x="340041" y="462565"/>
            <a:ext cx="3473095" cy="635703"/>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300" kern="1200" baseline="0">
                <a:solidFill>
                  <a:schemeClr val="tx1"/>
                </a:solidFill>
                <a:latin typeface="Adelle" panose="02000503060000020004" pitchFamily="2" charset="77"/>
                <a:ea typeface="+mj-ea"/>
                <a:cs typeface="+mj-cs"/>
              </a:defRPr>
            </a:lvl1pPr>
          </a:lstStyle>
          <a:p>
            <a:pPr defTabSz="914400"/>
            <a:r>
              <a:rPr lang="es-ES" sz="1800" b="1" dirty="0">
                <a:solidFill>
                  <a:srgbClr val="6FD4D9"/>
                </a:solidFill>
                <a:latin typeface="DM Serif"/>
              </a:rPr>
              <a:t>Ranking de países por puntaje de transparencia 2023: ​</a:t>
            </a:r>
            <a:endParaRPr lang="en-US" sz="1800" b="1" dirty="0">
              <a:solidFill>
                <a:srgbClr val="6FD4D9"/>
              </a:solidFill>
              <a:latin typeface="DM Serif"/>
            </a:endParaRPr>
          </a:p>
        </p:txBody>
      </p:sp>
      <p:pic>
        <p:nvPicPr>
          <p:cNvPr id="10" name="Picture 9" descr="A blue rectangular object with black background&#10;&#10;Description automatically generated">
            <a:extLst>
              <a:ext uri="{FF2B5EF4-FFF2-40B4-BE49-F238E27FC236}">
                <a16:creationId xmlns:a16="http://schemas.microsoft.com/office/drawing/2014/main" id="{3BB64FAC-2701-9699-62F4-FCA084DD24CA}"/>
              </a:ext>
            </a:extLst>
          </p:cNvPr>
          <p:cNvPicPr>
            <a:picLocks noChangeAspect="1"/>
          </p:cNvPicPr>
          <p:nvPr/>
        </p:nvPicPr>
        <p:blipFill>
          <a:blip r:embed="rId3"/>
          <a:stretch>
            <a:fillRect/>
          </a:stretch>
        </p:blipFill>
        <p:spPr>
          <a:xfrm>
            <a:off x="-41413" y="4501436"/>
            <a:ext cx="9268240" cy="647577"/>
          </a:xfrm>
          <a:prstGeom prst="rect">
            <a:avLst/>
          </a:prstGeom>
        </p:spPr>
      </p:pic>
      <p:sp>
        <p:nvSpPr>
          <p:cNvPr id="12" name="TextBox 11">
            <a:extLst>
              <a:ext uri="{FF2B5EF4-FFF2-40B4-BE49-F238E27FC236}">
                <a16:creationId xmlns:a16="http://schemas.microsoft.com/office/drawing/2014/main" id="{9F9B3AE3-F18D-18E5-C1FA-F44F647A751D}"/>
              </a:ext>
            </a:extLst>
          </p:cNvPr>
          <p:cNvSpPr txBox="1"/>
          <p:nvPr/>
        </p:nvSpPr>
        <p:spPr>
          <a:xfrm>
            <a:off x="359596" y="4751797"/>
            <a:ext cx="289602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solidFill>
                  <a:srgbClr val="FFFFFF"/>
                </a:solidFill>
                <a:latin typeface="Adelle Sans light"/>
                <a:ea typeface="Calibri"/>
                <a:cs typeface="Calibri"/>
              </a:rPr>
              <a:t>International Budget Partnership</a:t>
            </a:r>
            <a:endParaRPr lang="en-GB" sz="1200">
              <a:solidFill>
                <a:srgbClr val="FFFFFF"/>
              </a:solidFill>
              <a:latin typeface="Adelle Sans light"/>
            </a:endParaRPr>
          </a:p>
        </p:txBody>
      </p:sp>
    </p:spTree>
    <p:extLst>
      <p:ext uri="{BB962C8B-B14F-4D97-AF65-F5344CB8AC3E}">
        <p14:creationId xmlns:p14="http://schemas.microsoft.com/office/powerpoint/2010/main" val="3330353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D5638E-5927-B18A-4FF2-EE5856174A69}"/>
              </a:ext>
            </a:extLst>
          </p:cNvPr>
          <p:cNvSpPr/>
          <p:nvPr/>
        </p:nvSpPr>
        <p:spPr>
          <a:xfrm>
            <a:off x="-1" y="-41413"/>
            <a:ext cx="9177130" cy="51849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7423AA51-5D6E-F36A-ED52-B67BD6498FB2}"/>
              </a:ext>
            </a:extLst>
          </p:cNvPr>
          <p:cNvSpPr>
            <a:spLocks noGrp="1"/>
          </p:cNvSpPr>
          <p:nvPr>
            <p:ph type="sldNum" sz="quarter" idx="12"/>
          </p:nvPr>
        </p:nvSpPr>
        <p:spPr/>
        <p:txBody>
          <a:bodyPr/>
          <a:lstStyle/>
          <a:p>
            <a:fld id="{EC0C6A4E-2140-A448-8457-05517EDA6312}" type="slidenum">
              <a:rPr lang="en-US" smtClean="0"/>
              <a:t>8</a:t>
            </a:fld>
            <a:endParaRPr lang="en-US"/>
          </a:p>
        </p:txBody>
      </p:sp>
      <p:sp>
        <p:nvSpPr>
          <p:cNvPr id="5" name="Title 1">
            <a:extLst>
              <a:ext uri="{FF2B5EF4-FFF2-40B4-BE49-F238E27FC236}">
                <a16:creationId xmlns:a16="http://schemas.microsoft.com/office/drawing/2014/main" id="{7DF71522-E0A3-AB2B-B6DC-E17BEC9B1612}"/>
              </a:ext>
            </a:extLst>
          </p:cNvPr>
          <p:cNvSpPr txBox="1">
            <a:spLocks/>
          </p:cNvSpPr>
          <p:nvPr/>
        </p:nvSpPr>
        <p:spPr>
          <a:xfrm>
            <a:off x="336482" y="2652550"/>
            <a:ext cx="3057716" cy="1189036"/>
          </a:xfrm>
          <a:prstGeom prst="rect">
            <a:avLst/>
          </a:prstGeom>
          <a:noFill/>
        </p:spPr>
        <p:txBody>
          <a:bodyPr vert="horz" lIns="91440" tIns="45720" rIns="91440" bIns="45720" rtlCol="0" anchor="b">
            <a:noAutofit/>
          </a:bodyPr>
          <a:lstStyle>
            <a:lvl1pPr algn="l" defTabSz="685800" rtl="0" eaLnBrk="1" latinLnBrk="0" hangingPunct="1">
              <a:lnSpc>
                <a:spcPct val="90000"/>
              </a:lnSpc>
              <a:spcBef>
                <a:spcPct val="0"/>
              </a:spcBef>
              <a:buNone/>
              <a:defRPr sz="3300" kern="1200" baseline="0">
                <a:solidFill>
                  <a:schemeClr val="tx1"/>
                </a:solidFill>
                <a:latin typeface="Adelle" panose="02000503060000020004" pitchFamily="2" charset="77"/>
                <a:ea typeface="+mj-ea"/>
                <a:cs typeface="+mj-cs"/>
              </a:defRPr>
            </a:lvl1pPr>
          </a:lstStyle>
          <a:p>
            <a:pPr defTabSz="914400">
              <a:lnSpc>
                <a:spcPct val="150000"/>
              </a:lnSpc>
            </a:pPr>
            <a:r>
              <a:rPr lang="es-ES" sz="1400" dirty="0">
                <a:solidFill>
                  <a:srgbClr val="3A3838"/>
                </a:solidFill>
                <a:latin typeface="Adelle Sans light"/>
              </a:rPr>
              <a:t>El puntaje promedio de transparencia regional se mantuvo igual entre 2021 y 2023, es decir, 24.</a:t>
            </a:r>
            <a:endParaRPr lang="es-CL" sz="1400" dirty="0">
              <a:solidFill>
                <a:srgbClr val="3A3838"/>
              </a:solidFill>
              <a:latin typeface="Adelle Sans light"/>
            </a:endParaRPr>
          </a:p>
        </p:txBody>
      </p:sp>
      <p:sp>
        <p:nvSpPr>
          <p:cNvPr id="3" name="Title 1">
            <a:extLst>
              <a:ext uri="{FF2B5EF4-FFF2-40B4-BE49-F238E27FC236}">
                <a16:creationId xmlns:a16="http://schemas.microsoft.com/office/drawing/2014/main" id="{56462F08-6F59-E493-5929-C1B0859CE9FC}"/>
              </a:ext>
            </a:extLst>
          </p:cNvPr>
          <p:cNvSpPr txBox="1">
            <a:spLocks/>
          </p:cNvSpPr>
          <p:nvPr/>
        </p:nvSpPr>
        <p:spPr>
          <a:xfrm>
            <a:off x="337692" y="1161518"/>
            <a:ext cx="3473095" cy="635703"/>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300" kern="1200" baseline="0">
                <a:solidFill>
                  <a:schemeClr val="tx1"/>
                </a:solidFill>
                <a:latin typeface="Adelle" panose="02000503060000020004" pitchFamily="2" charset="77"/>
                <a:ea typeface="+mj-ea"/>
                <a:cs typeface="+mj-cs"/>
              </a:defRPr>
            </a:lvl1pPr>
          </a:lstStyle>
          <a:p>
            <a:pPr defTabSz="914400"/>
            <a:r>
              <a:rPr lang="en-US" sz="2800" b="1" dirty="0" err="1">
                <a:solidFill>
                  <a:schemeClr val="tx2">
                    <a:lumMod val="60000"/>
                    <a:lumOff val="40000"/>
                  </a:schemeClr>
                </a:solidFill>
                <a:latin typeface="Adelle Sans"/>
              </a:rPr>
              <a:t>Moyen</a:t>
            </a:r>
            <a:r>
              <a:rPr lang="en-US" sz="2800" b="1" dirty="0">
                <a:solidFill>
                  <a:schemeClr val="tx2">
                    <a:lumMod val="60000"/>
                    <a:lumOff val="40000"/>
                  </a:schemeClr>
                </a:solidFill>
                <a:latin typeface="Adelle Sans"/>
              </a:rPr>
              <a:t>-Orient et Afrique du Nord</a:t>
            </a:r>
            <a:endParaRPr lang="en-US" sz="2800" dirty="0">
              <a:solidFill>
                <a:schemeClr val="tx2">
                  <a:lumMod val="60000"/>
                  <a:lumOff val="40000"/>
                </a:schemeClr>
              </a:solidFill>
              <a:latin typeface="Adelle Sans"/>
            </a:endParaRPr>
          </a:p>
        </p:txBody>
      </p:sp>
      <p:graphicFrame>
        <p:nvGraphicFramePr>
          <p:cNvPr id="2" name="Chart 1">
            <a:extLst>
              <a:ext uri="{FF2B5EF4-FFF2-40B4-BE49-F238E27FC236}">
                <a16:creationId xmlns:a16="http://schemas.microsoft.com/office/drawing/2014/main" id="{7BEDFBA3-BBC1-4FF0-EA69-5887BE73EF83}"/>
              </a:ext>
            </a:extLst>
          </p:cNvPr>
          <p:cNvGraphicFramePr>
            <a:graphicFrameLocks/>
          </p:cNvGraphicFramePr>
          <p:nvPr>
            <p:extLst>
              <p:ext uri="{D42A27DB-BD31-4B8C-83A1-F6EECF244321}">
                <p14:modId xmlns:p14="http://schemas.microsoft.com/office/powerpoint/2010/main" val="1101956503"/>
              </p:ext>
            </p:extLst>
          </p:nvPr>
        </p:nvGraphicFramePr>
        <p:xfrm>
          <a:off x="3396442" y="465246"/>
          <a:ext cx="5556083" cy="3574897"/>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37526C90-8280-10A5-5620-DE8F7345197D}"/>
              </a:ext>
            </a:extLst>
          </p:cNvPr>
          <p:cNvSpPr txBox="1">
            <a:spLocks/>
          </p:cNvSpPr>
          <p:nvPr/>
        </p:nvSpPr>
        <p:spPr>
          <a:xfrm>
            <a:off x="340041" y="462565"/>
            <a:ext cx="3473095" cy="635703"/>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300" kern="1200" baseline="0">
                <a:solidFill>
                  <a:schemeClr val="tx1"/>
                </a:solidFill>
                <a:latin typeface="Adelle" panose="02000503060000020004" pitchFamily="2" charset="77"/>
                <a:ea typeface="+mj-ea"/>
                <a:cs typeface="+mj-cs"/>
              </a:defRPr>
            </a:lvl1pPr>
          </a:lstStyle>
          <a:p>
            <a:pPr defTabSz="914400"/>
            <a:r>
              <a:rPr lang="fr-FR" sz="1800" b="1" dirty="0">
                <a:solidFill>
                  <a:srgbClr val="6FD4D9"/>
                </a:solidFill>
                <a:latin typeface="DM Serif"/>
              </a:rPr>
              <a:t>Classement des pays par score de transparence 2023 </a:t>
            </a:r>
            <a:r>
              <a:rPr lang="en-US" sz="1800" b="1" dirty="0">
                <a:solidFill>
                  <a:srgbClr val="6FD4D9"/>
                </a:solidFill>
                <a:latin typeface="DM Serif"/>
              </a:rPr>
              <a:t>:</a:t>
            </a:r>
          </a:p>
        </p:txBody>
      </p:sp>
      <p:pic>
        <p:nvPicPr>
          <p:cNvPr id="11" name="Picture 10" descr="A blue rectangular object with black background&#10;&#10;Description automatically generated">
            <a:extLst>
              <a:ext uri="{FF2B5EF4-FFF2-40B4-BE49-F238E27FC236}">
                <a16:creationId xmlns:a16="http://schemas.microsoft.com/office/drawing/2014/main" id="{C00E4582-6C9D-A3E6-DD6C-E4F76F82ABD0}"/>
              </a:ext>
            </a:extLst>
          </p:cNvPr>
          <p:cNvPicPr>
            <a:picLocks noChangeAspect="1"/>
          </p:cNvPicPr>
          <p:nvPr/>
        </p:nvPicPr>
        <p:blipFill>
          <a:blip r:embed="rId3"/>
          <a:stretch>
            <a:fillRect/>
          </a:stretch>
        </p:blipFill>
        <p:spPr>
          <a:xfrm>
            <a:off x="-41413" y="4501436"/>
            <a:ext cx="9268240" cy="647577"/>
          </a:xfrm>
          <a:prstGeom prst="rect">
            <a:avLst/>
          </a:prstGeom>
        </p:spPr>
      </p:pic>
      <p:sp>
        <p:nvSpPr>
          <p:cNvPr id="13" name="TextBox 12">
            <a:extLst>
              <a:ext uri="{FF2B5EF4-FFF2-40B4-BE49-F238E27FC236}">
                <a16:creationId xmlns:a16="http://schemas.microsoft.com/office/drawing/2014/main" id="{ECEE502D-1DA9-AA0A-6105-56626549560E}"/>
              </a:ext>
            </a:extLst>
          </p:cNvPr>
          <p:cNvSpPr txBox="1"/>
          <p:nvPr/>
        </p:nvSpPr>
        <p:spPr>
          <a:xfrm>
            <a:off x="359596" y="4751797"/>
            <a:ext cx="289602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solidFill>
                  <a:srgbClr val="FFFFFF"/>
                </a:solidFill>
                <a:latin typeface="Adelle Sans light"/>
                <a:ea typeface="Calibri"/>
                <a:cs typeface="Calibri"/>
              </a:rPr>
              <a:t>International Budget Partnership</a:t>
            </a:r>
            <a:endParaRPr lang="en-GB" sz="1200">
              <a:solidFill>
                <a:srgbClr val="FFFFFF"/>
              </a:solidFill>
              <a:latin typeface="Adelle Sans light"/>
            </a:endParaRPr>
          </a:p>
        </p:txBody>
      </p:sp>
    </p:spTree>
    <p:extLst>
      <p:ext uri="{BB962C8B-B14F-4D97-AF65-F5344CB8AC3E}">
        <p14:creationId xmlns:p14="http://schemas.microsoft.com/office/powerpoint/2010/main" val="522657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1C2A83-F2F7-3008-1C98-92DBE97904B4}"/>
              </a:ext>
            </a:extLst>
          </p:cNvPr>
          <p:cNvSpPr/>
          <p:nvPr/>
        </p:nvSpPr>
        <p:spPr>
          <a:xfrm>
            <a:off x="4665827" y="0"/>
            <a:ext cx="4478171"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group of people wearing face masks&#10;&#10;Description automatically generated">
            <a:extLst>
              <a:ext uri="{FF2B5EF4-FFF2-40B4-BE49-F238E27FC236}">
                <a16:creationId xmlns:a16="http://schemas.microsoft.com/office/drawing/2014/main" id="{7C31DF38-919B-1AB9-D375-0CCCAB3F5C8E}"/>
              </a:ext>
            </a:extLst>
          </p:cNvPr>
          <p:cNvPicPr>
            <a:picLocks noChangeAspect="1"/>
          </p:cNvPicPr>
          <p:nvPr/>
        </p:nvPicPr>
        <p:blipFill>
          <a:blip r:embed="rId3"/>
          <a:stretch>
            <a:fillRect/>
          </a:stretch>
        </p:blipFill>
        <p:spPr>
          <a:xfrm>
            <a:off x="1503293" y="2951"/>
            <a:ext cx="7640707" cy="5143808"/>
          </a:xfrm>
          <a:prstGeom prst="rect">
            <a:avLst/>
          </a:prstGeom>
        </p:spPr>
      </p:pic>
      <p:sp>
        <p:nvSpPr>
          <p:cNvPr id="6" name="Rectangle 5">
            <a:extLst>
              <a:ext uri="{FF2B5EF4-FFF2-40B4-BE49-F238E27FC236}">
                <a16:creationId xmlns:a16="http://schemas.microsoft.com/office/drawing/2014/main" id="{C023B25A-AF46-1383-E8C3-F8ADC99A2603}"/>
              </a:ext>
            </a:extLst>
          </p:cNvPr>
          <p:cNvSpPr/>
          <p:nvPr/>
        </p:nvSpPr>
        <p:spPr>
          <a:xfrm>
            <a:off x="-1" y="1"/>
            <a:ext cx="4665828" cy="5143500"/>
          </a:xfrm>
          <a:prstGeom prst="rect">
            <a:avLst/>
          </a:prstGeom>
          <a:solidFill>
            <a:srgbClr val="6FD4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A5548C52-FF83-AB0A-A41A-36EE92CF4686}"/>
              </a:ext>
            </a:extLst>
          </p:cNvPr>
          <p:cNvPicPr>
            <a:picLocks noChangeAspect="1"/>
          </p:cNvPicPr>
          <p:nvPr/>
        </p:nvPicPr>
        <p:blipFill>
          <a:blip r:embed="rId4"/>
          <a:stretch>
            <a:fillRect/>
          </a:stretch>
        </p:blipFill>
        <p:spPr>
          <a:xfrm>
            <a:off x="-450608" y="-950225"/>
            <a:ext cx="3229865" cy="3359055"/>
          </a:xfrm>
          <a:prstGeom prst="rect">
            <a:avLst/>
          </a:prstGeom>
          <a:ln>
            <a:noFill/>
          </a:ln>
          <a:effectLst/>
        </p:spPr>
      </p:pic>
      <p:sp>
        <p:nvSpPr>
          <p:cNvPr id="7" name="Content Placeholder 6">
            <a:extLst>
              <a:ext uri="{FF2B5EF4-FFF2-40B4-BE49-F238E27FC236}">
                <a16:creationId xmlns:a16="http://schemas.microsoft.com/office/drawing/2014/main" id="{826FBFE0-3832-5815-2CE1-15A94F3C7F90}"/>
              </a:ext>
            </a:extLst>
          </p:cNvPr>
          <p:cNvSpPr txBox="1">
            <a:spLocks/>
          </p:cNvSpPr>
          <p:nvPr/>
        </p:nvSpPr>
        <p:spPr>
          <a:xfrm>
            <a:off x="270789" y="729302"/>
            <a:ext cx="3876031" cy="2691261"/>
          </a:xfrm>
          <a:prstGeom prst="rect">
            <a:avLst/>
          </a:prstGeom>
          <a:noFill/>
          <a:ln>
            <a:noFill/>
          </a:ln>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2100" kern="1200" baseline="0">
                <a:solidFill>
                  <a:schemeClr val="tx2"/>
                </a:solidFill>
                <a:latin typeface="Adelle" panose="02000503060000020004"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solidFill>
                <a:latin typeface="Adelle" panose="02000503060000020004"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accent1"/>
                </a:solidFill>
                <a:latin typeface="Adelle" panose="02000503060000020004"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accent1"/>
                </a:solidFill>
                <a:latin typeface="Adelle" panose="02000503060000020004"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accent1"/>
                </a:solidFill>
                <a:latin typeface="Adelle" panose="02000503060000020004"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ES" sz="3200" b="1" dirty="0">
                <a:solidFill>
                  <a:srgbClr val="FFFFFF"/>
                </a:solidFill>
                <a:latin typeface="DM Serif"/>
              </a:rPr>
              <a:t>La coherencia importa. La caída en las publicaciones dificulta la comprensión del público sobre los flujos y la confianza en el proceso presupuestario</a:t>
            </a:r>
          </a:p>
          <a:p>
            <a:endParaRPr lang="en-US" sz="3600" b="1" dirty="0">
              <a:solidFill>
                <a:srgbClr val="FFFFFF"/>
              </a:solidFill>
              <a:latin typeface="DM Serif"/>
            </a:endParaRPr>
          </a:p>
        </p:txBody>
      </p:sp>
    </p:spTree>
    <p:extLst>
      <p:ext uri="{BB962C8B-B14F-4D97-AF65-F5344CB8AC3E}">
        <p14:creationId xmlns:p14="http://schemas.microsoft.com/office/powerpoint/2010/main" val="1006022043"/>
      </p:ext>
    </p:extLst>
  </p:cSld>
  <p:clrMapOvr>
    <a:masterClrMapping/>
  </p:clrMapOvr>
</p:sld>
</file>

<file path=ppt/theme/theme1.xml><?xml version="1.0" encoding="utf-8"?>
<a:theme xmlns:a="http://schemas.openxmlformats.org/drawingml/2006/main" name="Internation Budget Partnership Template">
  <a:themeElements>
    <a:clrScheme name="IBP Colors">
      <a:dk1>
        <a:srgbClr val="094C89"/>
      </a:dk1>
      <a:lt1>
        <a:srgbClr val="FFFFFF"/>
      </a:lt1>
      <a:dk2>
        <a:srgbClr val="EB7025"/>
      </a:dk2>
      <a:lt2>
        <a:srgbClr val="E7E6E6"/>
      </a:lt2>
      <a:accent1>
        <a:srgbClr val="0083A9"/>
      </a:accent1>
      <a:accent2>
        <a:srgbClr val="03ADC0"/>
      </a:accent2>
      <a:accent3>
        <a:srgbClr val="50C4C8"/>
      </a:accent3>
      <a:accent4>
        <a:srgbClr val="EE3727"/>
      </a:accent4>
      <a:accent5>
        <a:srgbClr val="D43E28"/>
      </a:accent5>
      <a:accent6>
        <a:srgbClr val="EDB9A9"/>
      </a:accent6>
      <a:hlink>
        <a:srgbClr val="0083A9"/>
      </a:hlink>
      <a:folHlink>
        <a:srgbClr val="EB702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41b5af7a-5d92-4522-a380-16402501482b" xsi:nil="true"/>
    <lcf76f155ced4ddcb4097134ff3c332f xmlns="6606234b-2704-4bae-93e5-f5741f895a35">
      <Terms xmlns="http://schemas.microsoft.com/office/infopath/2007/PartnerControls"/>
    </lcf76f155ced4ddcb4097134ff3c332f>
    <SharedWithUsers xmlns="f7643b6f-ebf5-4138-8986-f53ec6ff90c1">
      <UserInfo>
        <DisplayName>Laura Castillo Cabral</DisplayName>
        <AccountId>905</AccountId>
        <AccountType/>
      </UserInfo>
      <UserInfo>
        <DisplayName>Elena Mondo</DisplayName>
        <AccountId>43</AccountId>
        <AccountType/>
      </UserInfo>
      <UserInfo>
        <DisplayName>David Robins</DisplayName>
        <AccountId>42</AccountId>
        <AccountType/>
      </UserInfo>
      <UserInfo>
        <DisplayName>Claire Schouten</DisplayName>
        <AccountId>57</AccountId>
        <AccountType/>
      </UserInfo>
      <UserInfo>
        <DisplayName>Damilola Ogundipe</DisplayName>
        <AccountId>1952</AccountId>
        <AccountType/>
      </UserInfo>
      <UserInfo>
        <DisplayName>Cynthia Romero</DisplayName>
        <AccountId>586</AccountId>
        <AccountType/>
      </UserInfo>
      <UserInfo>
        <DisplayName>Tracey Segarra</DisplayName>
        <AccountId>3105</AccountId>
        <AccountType/>
      </UserInfo>
      <UserInfo>
        <DisplayName>Austin Ndiokwelu</DisplayName>
        <AccountId>145</AccountId>
        <AccountType/>
      </UserInfo>
      <UserInfo>
        <DisplayName>Trisha Viecco Carrillo</DisplayName>
        <AccountId>104</AccountId>
        <AccountType/>
      </UserInfo>
      <UserInfo>
        <DisplayName>Rajan Zaveri</DisplayName>
        <AccountId>1520</AccountId>
        <AccountType/>
      </UserInfo>
    </SharedWithUsers>
    <MediaLengthInSeconds xmlns="6606234b-2704-4bae-93e5-f5741f895a3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D97A5466B00649A4CFAAB96F13E5E8" ma:contentTypeVersion="20" ma:contentTypeDescription="Create a new document." ma:contentTypeScope="" ma:versionID="3c029eff235ef8865b7520d955c6f59b">
  <xsd:schema xmlns:xsd="http://www.w3.org/2001/XMLSchema" xmlns:xs="http://www.w3.org/2001/XMLSchema" xmlns:p="http://schemas.microsoft.com/office/2006/metadata/properties" xmlns:ns1="http://schemas.microsoft.com/sharepoint/v3" xmlns:ns2="6606234b-2704-4bae-93e5-f5741f895a35" xmlns:ns3="f7643b6f-ebf5-4138-8986-f53ec6ff90c1" xmlns:ns4="41b5af7a-5d92-4522-a380-16402501482b" targetNamespace="http://schemas.microsoft.com/office/2006/metadata/properties" ma:root="true" ma:fieldsID="057c746215323218a7a8635f5970e353" ns1:_="" ns2:_="" ns3:_="" ns4:_="">
    <xsd:import namespace="http://schemas.microsoft.com/sharepoint/v3"/>
    <xsd:import namespace="6606234b-2704-4bae-93e5-f5741f895a35"/>
    <xsd:import namespace="f7643b6f-ebf5-4138-8986-f53ec6ff90c1"/>
    <xsd:import namespace="41b5af7a-5d92-4522-a380-1640250148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lcf76f155ced4ddcb4097134ff3c332f" minOccurs="0"/>
                <xsd:element ref="ns4: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06234b-2704-4bae-93e5-f5741f895a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bbe1132-7a39-491f-b627-b7b7f0d4c3c6"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643b6f-ebf5-4138-8986-f53ec6ff90c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1b5af7a-5d92-4522-a380-16402501482b"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d21727de-53d2-41ab-89a2-3b695e8f4894}" ma:internalName="TaxCatchAll" ma:showField="CatchAllData" ma:web="f7643b6f-ebf5-4138-8986-f53ec6ff90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4ECFAE-0766-4E32-B00E-2D560F0AA6A3}">
  <ds:schemaRefs>
    <ds:schemaRef ds:uri="http://www.w3.org/XML/1998/namespace"/>
    <ds:schemaRef ds:uri="http://purl.org/dc/terms/"/>
    <ds:schemaRef ds:uri="41b5af7a-5d92-4522-a380-16402501482b"/>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 ds:uri="http://schemas.microsoft.com/sharepoint/v3"/>
    <ds:schemaRef ds:uri="f7643b6f-ebf5-4138-8986-f53ec6ff90c1"/>
    <ds:schemaRef ds:uri="6606234b-2704-4bae-93e5-f5741f895a35"/>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C7C2377E-06C3-4C2E-88A9-5E93D12E2A29}">
  <ds:schemaRefs>
    <ds:schemaRef ds:uri="http://schemas.microsoft.com/sharepoint/v3/contenttype/forms"/>
  </ds:schemaRefs>
</ds:datastoreItem>
</file>

<file path=customXml/itemProps3.xml><?xml version="1.0" encoding="utf-8"?>
<ds:datastoreItem xmlns:ds="http://schemas.openxmlformats.org/officeDocument/2006/customXml" ds:itemID="{292B6B4B-E955-4606-A755-EC467CADB34D}">
  <ds:schemaRefs>
    <ds:schemaRef ds:uri="41b5af7a-5d92-4522-a380-16402501482b"/>
    <ds:schemaRef ds:uri="6606234b-2704-4bae-93e5-f5741f895a35"/>
    <ds:schemaRef ds:uri="f7643b6f-ebf5-4138-8986-f53ec6ff90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161</TotalTime>
  <Words>2334</Words>
  <Application>Microsoft Office PowerPoint</Application>
  <PresentationFormat>Presentación en pantalla (16:9)</PresentationFormat>
  <Paragraphs>161</Paragraphs>
  <Slides>20</Slides>
  <Notes>15</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Internation Budget Partnership Template</vt:lpstr>
      <vt:lpstr>Encuesta de Presupuesto Abierto 2023 ​</vt:lpstr>
      <vt:lpstr>Breve introducción a la Encuesta de Presupuesto Abierto (OBS)​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estado global de los documentos presupuestarios en 2023​</vt:lpstr>
      <vt:lpstr>Presentación de PowerPoint</vt:lpstr>
      <vt:lpstr>Presentación de PowerPoint</vt:lpstr>
      <vt:lpstr>Presentación de PowerPoint</vt:lpstr>
      <vt:lpstr>Presentación de PowerPoint</vt:lpstr>
      <vt:lpstr>Presentaciones prometedoras de datos presupuestarios ​</vt:lpstr>
      <vt:lpstr>Presentación de PowerPoint</vt:lpstr>
      <vt:lpstr>Prácticas innovadoras que subrayan que es posible una mayor inclusión</vt:lpstr>
      <vt:lpstr>Conclusiones</vt:lpstr>
      <vt:lpstr>Hacemos un llamado a los gobiernos para que se comprometan públicamente y alcancen los siguientes cuatro objetivos ambiciosos pero alcanzables:</vt:lpstr>
      <vt:lpstr>Quelles questions avez-vous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Neven Samara</dc:creator>
  <cp:lastModifiedBy>Laura Castillo Cabral</cp:lastModifiedBy>
  <cp:revision>9</cp:revision>
  <dcterms:created xsi:type="dcterms:W3CDTF">2020-03-26T18:18:31Z</dcterms:created>
  <dcterms:modified xsi:type="dcterms:W3CDTF">2024-05-29T20:06:05Z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0x010100C3D97A5466B00649A4CFAAB96F13E5E8</vt:lpwstr>
  </property>
  <property fmtid="{D5CDD505-2E9C-101B-9397-08002B2CF9AE}" pid="3" name="MediaServiceImageTags">
    <vt:lpwstr/>
  </property>
  <property fmtid="{D5CDD505-2E9C-101B-9397-08002B2CF9AE}" pid="4" name="ComplianceAssetId">
    <vt:lpwstr/>
  </property>
  <property fmtid="{D5CDD505-2E9C-101B-9397-08002B2CF9AE}" pid="5" name="TriggerFlowInfo">
    <vt:lpwstr/>
  </property>
  <property fmtid="{D5CDD505-2E9C-101B-9397-08002B2CF9AE}" pid="6" name="_activity">
    <vt:lpwstr>{"FileActivityType":"9","FileActivityTimeStamp":"2024-04-18T23:16:21.090Z","FileActivityUsersOnPage":[{"DisplayName":"Laura Castillo Cabral","Id":"lcabral@internationalbudget.org"}],"FileActivityNavigationId":null}</vt:lpwstr>
  </property>
  <property fmtid="{D5CDD505-2E9C-101B-9397-08002B2CF9AE}" pid="7" name="_ExtendedDescription">
    <vt:lpwstr/>
  </property>
</Properties>
</file>