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21602700" cy="13681075"/>
  <p:notesSz cx="6858000" cy="9144000"/>
  <p:defaultTextStyle>
    <a:defPPr>
      <a:defRPr lang="es-VE"/>
    </a:defPPr>
    <a:lvl1pPr marL="0" algn="l" defTabSz="164573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22867" algn="l" defTabSz="164573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45734" algn="l" defTabSz="164573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68600" algn="l" defTabSz="164573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91467" algn="l" defTabSz="164573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114333" algn="l" defTabSz="164573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937201" algn="l" defTabSz="164573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60067" algn="l" defTabSz="164573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82933" algn="l" defTabSz="164573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B28F"/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11" autoAdjust="0"/>
    <p:restoredTop sz="99856" autoAdjust="0"/>
  </p:normalViewPr>
  <p:slideViewPr>
    <p:cSldViewPr>
      <p:cViewPr varScale="1">
        <p:scale>
          <a:sx n="46" d="100"/>
          <a:sy n="46" d="100"/>
        </p:scale>
        <p:origin x="-468" y="-108"/>
      </p:cViewPr>
      <p:guideLst>
        <p:guide orient="horz" pos="4310"/>
        <p:guide pos="6806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Dely\ULA\Presupuesto_Ingresos2018%20RD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Dely\ULA\Presupuesto_Ingresos2018%20RD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Dely\ULA\Presupuesto_Ingresos2018%20RD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Dely\ULA\Presupuesto_Ingresos2018%20RD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Dely\ULA\Presupuesto_Ingresos2018%20RD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Dely\ULA\Presupuesto_Ingresos2018%20RD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Dely\ULA\Presupuesto_Ingresos2018%20R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V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044225557193651"/>
          <c:y val="3.5831774505675075E-2"/>
          <c:w val="0.61159194948046269"/>
          <c:h val="0.75382273416648793"/>
        </c:manualLayout>
      </c:layout>
      <c:doughnutChart>
        <c:varyColors val="1"/>
        <c:ser>
          <c:idx val="0"/>
          <c:order val="0"/>
          <c:dPt>
            <c:idx val="1"/>
            <c:bubble3D val="0"/>
            <c:spPr>
              <a:solidFill>
                <a:schemeClr val="accent3"/>
              </a:solidFill>
            </c:spPr>
          </c:dPt>
          <c:dPt>
            <c:idx val="2"/>
            <c:bubble3D val="0"/>
            <c:spPr>
              <a:solidFill>
                <a:srgbClr val="C00000"/>
              </a:solidFill>
            </c:spPr>
          </c:dPt>
          <c:dPt>
            <c:idx val="5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</c:spPr>
          </c:dPt>
          <c:dPt>
            <c:idx val="7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s-VE" smtClean="0"/>
                      <a:t>40,19</a:t>
                    </a:r>
                    <a:r>
                      <a:rPr lang="es-VE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s-VE" smtClean="0"/>
                      <a:t>21,01</a:t>
                    </a:r>
                    <a:r>
                      <a:rPr lang="es-VE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s-VE" smtClean="0"/>
                      <a:t>4,80</a:t>
                    </a:r>
                    <a:r>
                      <a:rPr lang="es-VE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s-VE" smtClean="0"/>
                      <a:t>5,84</a:t>
                    </a:r>
                    <a:r>
                      <a:rPr lang="es-VE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s-VE" smtClean="0"/>
                      <a:t>16,54</a:t>
                    </a:r>
                    <a:r>
                      <a:rPr lang="es-VE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2.3294054421881004E-2"/>
                  <c:y val="4.1016114488571037E-2"/>
                </c:manualLayout>
              </c:layout>
              <c:tx>
                <c:rich>
                  <a:bodyPr/>
                  <a:lstStyle/>
                  <a:p>
                    <a:r>
                      <a:rPr lang="es-VE" dirty="0" smtClean="0"/>
                      <a:t>1,23</a:t>
                    </a:r>
                    <a:r>
                      <a:rPr lang="es-VE" dirty="0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1.331088824107486E-2"/>
                  <c:y val="-4.306692021299959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1,50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s-VE" smtClean="0"/>
                      <a:t>7,89</a:t>
                    </a:r>
                    <a:r>
                      <a:rPr lang="es-VE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8.3193051506717866E-3"/>
                  <c:y val="-3.8965308764142496E-2"/>
                </c:manualLayout>
              </c:layout>
              <c:tx>
                <c:rich>
                  <a:bodyPr/>
                  <a:lstStyle/>
                  <a:p>
                    <a:r>
                      <a:rPr lang="es-VE" smtClean="0"/>
                      <a:t>1,00</a:t>
                    </a:r>
                    <a:r>
                      <a:rPr lang="es-VE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txPr>
              <a:bodyPr/>
              <a:lstStyle/>
              <a:p>
                <a:pPr>
                  <a:defRPr sz="1400" b="1"/>
                </a:pPr>
                <a:endParaRPr lang="es-V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'GASTOS POR SECTORES'!$K$5:$K$13</c:f>
              <c:strCache>
                <c:ptCount val="9"/>
                <c:pt idx="0">
                  <c:v>Dirección Superior del Municipio</c:v>
                </c:pt>
                <c:pt idx="1">
                  <c:v>Transporte y Comunicaciones</c:v>
                </c:pt>
                <c:pt idx="2">
                  <c:v>Cultura y Comunicación Social</c:v>
                </c:pt>
                <c:pt idx="3">
                  <c:v>Educación y Deportes</c:v>
                </c:pt>
                <c:pt idx="4">
                  <c:v>Desarrollo Urbano, Vivienda y Servicios Conexos</c:v>
                </c:pt>
                <c:pt idx="5">
                  <c:v>Salud</c:v>
                </c:pt>
                <c:pt idx="6">
                  <c:v>Desarrollo Social y Participación</c:v>
                </c:pt>
                <c:pt idx="7">
                  <c:v>Seguro Social</c:v>
                </c:pt>
                <c:pt idx="8">
                  <c:v>Gastos no Clasificados Sectorialmente</c:v>
                </c:pt>
              </c:strCache>
            </c:strRef>
          </c:cat>
          <c:val>
            <c:numRef>
              <c:f>'GASTOS POR SECTORES'!$M$5:$M$13</c:f>
              <c:numCache>
                <c:formatCode>General</c:formatCode>
                <c:ptCount val="9"/>
                <c:pt idx="0">
                  <c:v>40.19</c:v>
                </c:pt>
                <c:pt idx="1">
                  <c:v>21.01</c:v>
                </c:pt>
                <c:pt idx="2">
                  <c:v>4.8</c:v>
                </c:pt>
                <c:pt idx="3">
                  <c:v>5.84</c:v>
                </c:pt>
                <c:pt idx="4">
                  <c:v>16.54</c:v>
                </c:pt>
                <c:pt idx="5">
                  <c:v>1.23</c:v>
                </c:pt>
                <c:pt idx="6">
                  <c:v>1.5</c:v>
                </c:pt>
                <c:pt idx="7">
                  <c:v>7.89</c:v>
                </c:pt>
                <c:pt idx="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layout>
        <c:manualLayout>
          <c:xMode val="edge"/>
          <c:yMode val="edge"/>
          <c:x val="0.13976432653128604"/>
          <c:y val="0.80371399301886348"/>
          <c:w val="0.83028617492629553"/>
          <c:h val="0.13681264097270845"/>
        </c:manualLayout>
      </c:layout>
      <c:overlay val="0"/>
      <c:txPr>
        <a:bodyPr/>
        <a:lstStyle/>
        <a:p>
          <a:pPr>
            <a:defRPr sz="1200"/>
          </a:pPr>
          <a:endParaRPr lang="es-VE"/>
        </a:p>
      </c:txPr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</a:defRPr>
      </a:pPr>
      <a:endParaRPr lang="es-V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V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VE"/>
              <a:t>DISTRIBUCIÓN (%) ENTES DESCENTRALIZADOS</a:t>
            </a:r>
          </a:p>
        </c:rich>
      </c:tx>
      <c:layout>
        <c:manualLayout>
          <c:xMode val="edge"/>
          <c:yMode val="edge"/>
          <c:x val="0.10333751653077868"/>
          <c:y val="0.20372302536049899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27384624341330216"/>
          <c:w val="0.95123273068687353"/>
          <c:h val="0.49920872107712866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15,57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15,57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43,60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12,46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12,79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txPr>
              <a:bodyPr/>
              <a:lstStyle/>
              <a:p>
                <a:pPr>
                  <a:defRPr sz="1400" b="1"/>
                </a:pPr>
                <a:endParaRPr lang="es-V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'ENTES DESCENTRALIZADOS'!$H$5:$H$9</c:f>
              <c:strCache>
                <c:ptCount val="5"/>
                <c:pt idx="0">
                  <c:v>INSTITUTO MUNICIPAL DE LA CULTURA (IMUCU) </c:v>
                </c:pt>
                <c:pt idx="1">
                  <c:v>CONTRALORIA MUNICIPAL</c:v>
                </c:pt>
                <c:pt idx="2">
                  <c:v>CONCEJO MUNICIPAL DEL MUNICIPIO RIVAS DAVILA </c:v>
                </c:pt>
                <c:pt idx="3">
                  <c:v>INSTITUTO MUNICIPAL DE LA VIVIENDA</c:v>
                </c:pt>
                <c:pt idx="4">
                  <c:v>OTROS</c:v>
                </c:pt>
              </c:strCache>
            </c:strRef>
          </c:cat>
          <c:val>
            <c:numRef>
              <c:f>'ENTES DESCENTRALIZADOS'!$J$5:$J$9</c:f>
              <c:numCache>
                <c:formatCode>#,##0.00</c:formatCode>
                <c:ptCount val="5"/>
                <c:pt idx="0">
                  <c:v>15.572923152121048</c:v>
                </c:pt>
                <c:pt idx="1">
                  <c:v>15.572923152121048</c:v>
                </c:pt>
                <c:pt idx="2">
                  <c:v>43.604184825938937</c:v>
                </c:pt>
                <c:pt idx="3">
                  <c:v>12.458338521696838</c:v>
                </c:pt>
                <c:pt idx="4">
                  <c:v>12.791630348122132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6.4238302677744441E-2"/>
          <c:y val="0.77108036917954392"/>
          <c:w val="0.93129670193412095"/>
          <c:h val="0.2289196308204561"/>
        </c:manualLayout>
      </c:layout>
      <c:overlay val="0"/>
      <c:txPr>
        <a:bodyPr/>
        <a:lstStyle/>
        <a:p>
          <a:pPr rtl="0">
            <a:defRPr sz="1400"/>
          </a:pPr>
          <a:endParaRPr lang="es-VE"/>
        </a:p>
      </c:txPr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</a:defRPr>
      </a:pPr>
      <a:endParaRPr lang="es-V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V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5416899815500565"/>
          <c:w val="0.65971537099901878"/>
          <c:h val="0.78925164561891825"/>
        </c:manualLayout>
      </c:layout>
      <c:pie3DChart>
        <c:varyColors val="1"/>
        <c:ser>
          <c:idx val="0"/>
          <c:order val="0"/>
          <c:tx>
            <c:strRef>
              <c:f>INGRESOS!$I$20</c:f>
              <c:strCache>
                <c:ptCount val="1"/>
                <c:pt idx="0">
                  <c:v>INGRESOS NETOS MUNICIPALES ESTIMADOS AÑO 2018</c:v>
                </c:pt>
              </c:strCache>
            </c:strRef>
          </c:tx>
          <c:explosion val="25"/>
          <c:dPt>
            <c:idx val="0"/>
            <c:bubble3D val="0"/>
            <c:explosion val="15"/>
            <c:spPr>
              <a:solidFill>
                <a:schemeClr val="accent3"/>
              </a:solidFill>
            </c:spPr>
          </c:dPt>
          <c:dPt>
            <c:idx val="1"/>
            <c:bubble3D val="0"/>
            <c:explosion val="15"/>
          </c:dPt>
          <c:dPt>
            <c:idx val="2"/>
            <c:bubble3D val="0"/>
            <c:explosion val="15"/>
            <c:spPr>
              <a:solidFill>
                <a:schemeClr val="accent4"/>
              </a:solidFill>
            </c:spPr>
          </c:dPt>
          <c:dLbls>
            <c:dLbl>
              <c:idx val="1"/>
              <c:layout>
                <c:manualLayout>
                  <c:x val="-0.20125345936378047"/>
                  <c:y val="-0.1415388654651037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3138390811842629"/>
                  <c:y val="3.77377375593564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txPr>
              <a:bodyPr/>
              <a:lstStyle/>
              <a:p>
                <a:pPr>
                  <a:defRPr sz="1400" b="1"/>
                </a:pPr>
                <a:endParaRPr lang="es-V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(INGRESOS!$H$6,INGRESOS!$I$16,INGRESOS!$I$17)</c:f>
              <c:strCache>
                <c:ptCount val="3"/>
                <c:pt idx="0">
                  <c:v>Ingresos Ordinarios</c:v>
                </c:pt>
                <c:pt idx="1">
                  <c:v>Situado Municipal</c:v>
                </c:pt>
                <c:pt idx="2">
                  <c:v>Fondo de Compensación Interterritorial Municipal</c:v>
                </c:pt>
              </c:strCache>
            </c:strRef>
          </c:cat>
          <c:val>
            <c:numRef>
              <c:f>(INGRESOS!$K$6,INGRESOS!$K$16,INGRESOS!$K$17)</c:f>
              <c:numCache>
                <c:formatCode>#.##000;[Red]#.##000</c:formatCode>
                <c:ptCount val="3"/>
                <c:pt idx="0">
                  <c:v>9.6968042741409768</c:v>
                </c:pt>
                <c:pt idx="1">
                  <c:v>49.834715663448982</c:v>
                </c:pt>
                <c:pt idx="2">
                  <c:v>40.465284336551015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0313333828416227"/>
          <c:y val="0.22395059264354544"/>
          <c:w val="0.39686666171583773"/>
          <c:h val="0.56646048587622977"/>
        </c:manualLayout>
      </c:layout>
      <c:overlay val="0"/>
      <c:txPr>
        <a:bodyPr anchor="t"/>
        <a:lstStyle/>
        <a:p>
          <a:pPr>
            <a:defRPr sz="1400"/>
          </a:pPr>
          <a:endParaRPr lang="es-VE"/>
        </a:p>
      </c:txPr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</a:defRPr>
      </a:pPr>
      <a:endParaRPr lang="es-V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V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VE" dirty="0" smtClean="0"/>
              <a:t>DISTRIBUCIÓN (%) DE INGRESOS ORDINARIOS</a:t>
            </a:r>
            <a:endParaRPr lang="es-VE" dirty="0"/>
          </a:p>
        </c:rich>
      </c:tx>
      <c:layout>
        <c:manualLayout>
          <c:xMode val="edge"/>
          <c:yMode val="edge"/>
          <c:x val="0.18005423687245636"/>
          <c:y val="9.4836021797648898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8305184733472084E-2"/>
          <c:y val="0.34142969111235633"/>
          <c:w val="0.88438391731675492"/>
          <c:h val="0.63539511390324455"/>
        </c:manualLayout>
      </c:layout>
      <c:pie3DChart>
        <c:varyColors val="1"/>
        <c:ser>
          <c:idx val="0"/>
          <c:order val="0"/>
          <c:explosion val="10"/>
          <c:dPt>
            <c:idx val="1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>
                <c:manualLayout>
                  <c:x val="-0.19656785657470868"/>
                  <c:y val="4.692337010481844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43,16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7153773878806359"/>
                  <c:y val="-0.1486383638142779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47,38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9,47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txPr>
              <a:bodyPr/>
              <a:lstStyle/>
              <a:p>
                <a:pPr>
                  <a:defRPr sz="1400" b="1"/>
                </a:pPr>
                <a:endParaRPr lang="es-V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(INGRESOS!$I$7,INGRESOS!$I$8,INGRESOS!$H$9)</c:f>
              <c:strCache>
                <c:ptCount val="3"/>
                <c:pt idx="0">
                  <c:v>Impuestos Indirectos</c:v>
                </c:pt>
                <c:pt idx="1">
                  <c:v>Ingresos Por Tasas</c:v>
                </c:pt>
                <c:pt idx="2">
                  <c:v>Otros</c:v>
                </c:pt>
              </c:strCache>
            </c:strRef>
          </c:cat>
          <c:val>
            <c:numRef>
              <c:f>(INGRESOS!$N$7,INGRESOS!$N$8,INGRESOS!$N$13)</c:f>
              <c:numCache>
                <c:formatCode>#,##0.00</c:formatCode>
                <c:ptCount val="3"/>
                <c:pt idx="0">
                  <c:v>43.156064817784525</c:v>
                </c:pt>
                <c:pt idx="1">
                  <c:v>47.378564261142756</c:v>
                </c:pt>
                <c:pt idx="2">
                  <c:v>9.4653709210727222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9.1542950366550455E-2"/>
          <c:y val="0.27293807073363352"/>
          <c:w val="0.81691389212943932"/>
          <c:h val="7.777897919999617E-2"/>
        </c:manualLayout>
      </c:layout>
      <c:overlay val="0"/>
      <c:txPr>
        <a:bodyPr/>
        <a:lstStyle/>
        <a:p>
          <a:pPr rtl="0">
            <a:defRPr sz="1200"/>
          </a:pPr>
          <a:endParaRPr lang="es-VE"/>
        </a:p>
      </c:txPr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</a:defRPr>
      </a:pPr>
      <a:endParaRPr lang="es-V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V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s-VE" sz="1800" dirty="0" smtClean="0"/>
              <a:t>DISTRIBUCIÓN (%) DE LOS INGRESOS</a:t>
            </a:r>
          </a:p>
          <a:p>
            <a:pPr>
              <a:defRPr sz="1800"/>
            </a:pPr>
            <a:r>
              <a:rPr lang="es-VE" sz="1800" dirty="0" smtClean="0"/>
              <a:t>POR TASAS</a:t>
            </a:r>
            <a:endParaRPr lang="es-VE" sz="1800" dirty="0"/>
          </a:p>
        </c:rich>
      </c:tx>
      <c:layout>
        <c:manualLayout>
          <c:xMode val="edge"/>
          <c:yMode val="edge"/>
          <c:x val="8.820454024902051E-2"/>
          <c:y val="0.12913948879562345"/>
        </c:manualLayout>
      </c:layout>
      <c:overlay val="0"/>
    </c:title>
    <c:autoTitleDeleted val="0"/>
    <c:view3D>
      <c:rotX val="30"/>
      <c:rotY val="12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32254977213857511"/>
          <c:w val="0.8237435427381864"/>
          <c:h val="0.58046574052296118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>
                <c:manualLayout>
                  <c:x val="0.21042447011593737"/>
                  <c:y val="-0.17720798964899181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53,69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27,44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18,87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txPr>
              <a:bodyPr/>
              <a:lstStyle/>
              <a:p>
                <a:pPr>
                  <a:defRPr sz="1400" b="1"/>
                </a:pPr>
                <a:endParaRPr lang="es-V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(INGRESOS!$E$51,INGRESOS!$E$52,INGRESOS!$E$53)</c:f>
              <c:strCache>
                <c:ptCount val="3"/>
                <c:pt idx="0">
                  <c:v> Aseo Domiciliario</c:v>
                </c:pt>
                <c:pt idx="1">
                  <c:v>Servicio de Distribución de Agua</c:v>
                </c:pt>
                <c:pt idx="2">
                  <c:v>Otros</c:v>
                </c:pt>
              </c:strCache>
            </c:strRef>
          </c:cat>
          <c:val>
            <c:numRef>
              <c:f>(INGRESOS!$G$51,INGRESOS!$G$52,INGRESOS!$G$53)</c:f>
              <c:numCache>
                <c:formatCode>#,##0.00</c:formatCode>
                <c:ptCount val="3"/>
                <c:pt idx="0">
                  <c:v>53.690707750068839</c:v>
                </c:pt>
                <c:pt idx="1">
                  <c:v>27.44254355551476</c:v>
                </c:pt>
                <c:pt idx="2">
                  <c:v>18.866748694416398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2.4744448086234511E-2"/>
          <c:y val="0.88054232205234884"/>
          <c:w val="0.92202516125327938"/>
          <c:h val="8.4097567970483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Calibri" panose="020F0502020204030204" pitchFamily="34" charset="0"/>
        </a:defRPr>
      </a:pPr>
      <a:endParaRPr lang="es-V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V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VE" dirty="0" smtClean="0"/>
              <a:t>DISTRIBUCIÓN (%) DE IMPUESTOS INDIRECTOS</a:t>
            </a:r>
            <a:endParaRPr lang="es-VE" dirty="0"/>
          </a:p>
        </c:rich>
      </c:tx>
      <c:layout>
        <c:manualLayout>
          <c:xMode val="edge"/>
          <c:yMode val="edge"/>
          <c:x val="0.15332218265767081"/>
          <c:y val="6.7096165794369431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901230983457249E-2"/>
          <c:y val="0.22992403486754709"/>
          <c:w val="0.92109876901654275"/>
          <c:h val="0.67272119193755797"/>
        </c:manualLayout>
      </c:layout>
      <c:pie3DChart>
        <c:varyColors val="1"/>
        <c:ser>
          <c:idx val="0"/>
          <c:order val="0"/>
          <c:explosion val="15"/>
          <c:dPt>
            <c:idx val="0"/>
            <c:bubble3D val="0"/>
            <c:spPr>
              <a:solidFill>
                <a:schemeClr val="accent3"/>
              </a:solidFill>
            </c:spPr>
          </c:dPt>
          <c:dPt>
            <c:idx val="1"/>
            <c:bubble3D val="0"/>
            <c:explosion val="25"/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en-US" smtClean="0"/>
                      <a:t>82,07</a:t>
                    </a:r>
                    <a:r>
                      <a:rPr lang="en-US"/>
                      <a:t>%</a:t>
                    </a:r>
                  </a:p>
                </c:rich>
              </c:tx>
              <c:numFmt formatCode="0.00%" sourceLinked="0"/>
              <c:spPr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en-US" smtClean="0"/>
                      <a:t>17,93</a:t>
                    </a:r>
                    <a:r>
                      <a:rPr lang="en-US"/>
                      <a:t>%</a:t>
                    </a:r>
                  </a:p>
                </c:rich>
              </c:tx>
              <c:numFmt formatCode="0.00%" sourceLinked="0"/>
              <c:spPr/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s-V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(INGRESOS!$E$88,INGRESOS!$E$89)</c:f>
              <c:strCache>
                <c:ptCount val="2"/>
                <c:pt idx="0">
                  <c:v>Patente de Industria y Comercio</c:v>
                </c:pt>
                <c:pt idx="1">
                  <c:v>Otros</c:v>
                </c:pt>
              </c:strCache>
            </c:strRef>
          </c:cat>
          <c:val>
            <c:numRef>
              <c:f>(INGRESOS!$G$88,INGRESOS!$G$89)</c:f>
              <c:numCache>
                <c:formatCode>#,##0.00</c:formatCode>
                <c:ptCount val="2"/>
                <c:pt idx="0">
                  <c:v>82.074082757540381</c:v>
                </c:pt>
                <c:pt idx="1">
                  <c:v>17.925917242459612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24768246089417559"/>
          <c:y val="0.84585742606606384"/>
          <c:w val="0.61774813882869362"/>
          <c:h val="8.851324800909352E-2"/>
        </c:manualLayout>
      </c:layout>
      <c:overlay val="0"/>
      <c:txPr>
        <a:bodyPr/>
        <a:lstStyle/>
        <a:p>
          <a:pPr rtl="0">
            <a:defRPr sz="1200"/>
          </a:pPr>
          <a:endParaRPr lang="es-VE"/>
        </a:p>
      </c:txPr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</a:defRPr>
      </a:pPr>
      <a:endParaRPr lang="es-V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V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803958435512585"/>
          <c:y val="0.27340134891434281"/>
          <c:w val="0.40713472554540009"/>
          <c:h val="0.6396641217921043"/>
        </c:manualLayout>
      </c:layout>
      <c:doughnutChart>
        <c:varyColors val="1"/>
        <c:ser>
          <c:idx val="0"/>
          <c:order val="0"/>
          <c:explosion val="15"/>
          <c:dPt>
            <c:idx val="0"/>
            <c:bubble3D val="0"/>
            <c:spPr>
              <a:solidFill>
                <a:schemeClr val="accent1"/>
              </a:solidFill>
            </c:spPr>
          </c:dPt>
          <c:dPt>
            <c:idx val="1"/>
            <c:bubble3D val="0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2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5"/>
            <c:bubble3D val="0"/>
            <c:spPr>
              <a:solidFill>
                <a:srgbClr val="DAA600"/>
              </a:solidFill>
            </c:spPr>
          </c:dPt>
          <c:dPt>
            <c:idx val="6"/>
            <c:bubble3D val="0"/>
            <c:spPr>
              <a:solidFill>
                <a:srgbClr val="C00000"/>
              </a:solidFill>
            </c:spPr>
          </c:dPt>
          <c:dPt>
            <c:idx val="7"/>
            <c:bubble3D val="0"/>
            <c:spPr>
              <a:solidFill>
                <a:srgbClr val="EBB28F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s-VE" sz="1600" smtClean="0"/>
                      <a:t>4,33</a:t>
                    </a:r>
                    <a:r>
                      <a:rPr lang="es-VE" sz="1600"/>
                      <a:t>%</a:t>
                    </a:r>
                    <a:endParaRPr lang="es-VE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s-VE" sz="1600" smtClean="0"/>
                      <a:t>10,39</a:t>
                    </a:r>
                    <a:r>
                      <a:rPr lang="es-VE" sz="1600"/>
                      <a:t>%</a:t>
                    </a:r>
                    <a:endParaRPr lang="es-VE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s-VE" sz="1600" smtClean="0"/>
                      <a:t>17,31</a:t>
                    </a:r>
                    <a:r>
                      <a:rPr lang="es-VE" sz="1600"/>
                      <a:t>%</a:t>
                    </a:r>
                    <a:endParaRPr lang="es-VE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s-VE" sz="1600" smtClean="0"/>
                      <a:t>6,06</a:t>
                    </a:r>
                    <a:r>
                      <a:rPr lang="es-VE" sz="1600"/>
                      <a:t>%</a:t>
                    </a:r>
                    <a:endParaRPr lang="es-VE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s-VE" sz="1600" smtClean="0"/>
                      <a:t>8,65</a:t>
                    </a:r>
                    <a:r>
                      <a:rPr lang="es-VE" sz="1600"/>
                      <a:t>%</a:t>
                    </a:r>
                    <a:endParaRPr lang="es-VE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s-VE" sz="1600" smtClean="0"/>
                      <a:t>8,65</a:t>
                    </a:r>
                    <a:r>
                      <a:rPr lang="es-VE" sz="1600"/>
                      <a:t>%</a:t>
                    </a:r>
                    <a:endParaRPr lang="es-VE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s-VE" sz="1600" smtClean="0"/>
                      <a:t>25,96</a:t>
                    </a:r>
                    <a:r>
                      <a:rPr lang="es-VE" sz="1600"/>
                      <a:t>%</a:t>
                    </a:r>
                    <a:endParaRPr lang="es-VE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3.7559176973037322E-3"/>
                  <c:y val="4.0304801496371202E-2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smtClean="0"/>
                      <a:t>,1.34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s-VE" sz="1600" smtClean="0"/>
                      <a:t>0,87</a:t>
                    </a:r>
                    <a:r>
                      <a:rPr lang="es-VE" sz="1600"/>
                      <a:t>%</a:t>
                    </a:r>
                    <a:endParaRPr lang="es-VE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2.5040108536054473E-3"/>
                  <c:y val="-5.5848095993290492E-2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smtClean="0"/>
                      <a:t>1,73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s-VE" sz="1600" smtClean="0"/>
                      <a:t>6,06</a:t>
                    </a:r>
                    <a:r>
                      <a:rPr lang="es-VE" sz="1600"/>
                      <a:t>%</a:t>
                    </a:r>
                    <a:endParaRPr lang="es-VE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s-VE" sz="1600" smtClean="0"/>
                      <a:t>8,65</a:t>
                    </a:r>
                    <a:r>
                      <a:rPr lang="es-VE" sz="1600"/>
                      <a:t>%</a:t>
                    </a:r>
                    <a:endParaRPr lang="es-VE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txPr>
              <a:bodyPr/>
              <a:lstStyle/>
              <a:p>
                <a:pPr>
                  <a:defRPr sz="1600" b="1"/>
                </a:pPr>
                <a:endParaRPr lang="es-V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Hoja1!$A$1:$A$12</c:f>
              <c:strCache>
                <c:ptCount val="12"/>
                <c:pt idx="0">
                  <c:v> MEJORAMIENTO DEL PATRIMONIO HISTORICO SANTURAIO NUESTRA SEÑORA DE LA CANDELARIA, BAILADORES.</c:v>
                </c:pt>
                <c:pt idx="1">
                  <c:v>CONSTRUCCIÓN III ETAPA SIMONCITO BAILADORES.</c:v>
                </c:pt>
                <c:pt idx="2">
                  <c:v>MANTENIMIENTO Y ADQUISICIÓN DE EQUIPOS E INSUMOS PARA EL PARQUE AUTOMOTOR DE LA ALCALDÍA.</c:v>
                </c:pt>
                <c:pt idx="3">
                  <c:v>MEJORAMIENTO ACUEDUCTO LA PLAYA, PARROQUIA GERONIMO MALDONADO.</c:v>
                </c:pt>
                <c:pt idx="4">
                  <c:v>REHABILITACIÓN DE LAS REDES DE ADUCCIÓN Y DISTRIBUCIÓN DE AGUA POTABLE BAILADORES.</c:v>
                </c:pt>
                <c:pt idx="5">
                  <c:v>AMPLIACIÓN Y MANTENIMIENTO CORRECTIVO DEL SISTEMA DE AGUAS SERVIDAS DESDE LA PLAYA HASTA BAILADORES.</c:v>
                </c:pt>
                <c:pt idx="6">
                  <c:v>CONSTRUCCIÓN III ETAPA TERMINAL DE PASAJEROS DON JEREMIAS ROSALES, BAILADORES.</c:v>
                </c:pt>
                <c:pt idx="7">
                  <c:v>CONTINUACIÓN MEJORAMIENTO DEL TEATRO MUNICIPAL BAILADORES.</c:v>
                </c:pt>
                <c:pt idx="8">
                  <c:v>CONTINUACIÓN MUSEO LUIS BARÓN PARROQUIA BAILADORES.</c:v>
                </c:pt>
                <c:pt idx="9">
                  <c:v>EQUIPAMIENTO Y CONSOLIDACION BANDA MUNICIPAL, DON ARGIMIRO ROSALES, BAILADORES.</c:v>
                </c:pt>
                <c:pt idx="10">
                  <c:v>CANALIZACIÓN DE LA TOMA PÚBLICA, SECTOR EL RINCONCITO PARTE ALTA DE OMAR MALDONADO, ALDEA SAN PABLO.</c:v>
                </c:pt>
                <c:pt idx="11">
                  <c:v>III ETAPA AMPLIACIÓN DEL PUENTE LAS TAPIAS.</c:v>
                </c:pt>
              </c:strCache>
            </c:strRef>
          </c:cat>
          <c:val>
            <c:numRef>
              <c:f>Hoja1!$C$1:$C$12</c:f>
              <c:numCache>
                <c:formatCode>#,##0.00</c:formatCode>
                <c:ptCount val="12"/>
                <c:pt idx="0">
                  <c:v>4.3271746626234364</c:v>
                </c:pt>
                <c:pt idx="1">
                  <c:v>10.385219190296247</c:v>
                </c:pt>
                <c:pt idx="2">
                  <c:v>17.308698650493746</c:v>
                </c:pt>
                <c:pt idx="3">
                  <c:v>6.058044527672811</c:v>
                </c:pt>
                <c:pt idx="4">
                  <c:v>8.6543493252468728</c:v>
                </c:pt>
                <c:pt idx="5">
                  <c:v>8.6543493252468728</c:v>
                </c:pt>
                <c:pt idx="6">
                  <c:v>25.963047975740619</c:v>
                </c:pt>
                <c:pt idx="7">
                  <c:v>1.3404176921856603</c:v>
                </c:pt>
                <c:pt idx="8">
                  <c:v>0.86543493252468717</c:v>
                </c:pt>
                <c:pt idx="9">
                  <c:v>1.7308698650493743</c:v>
                </c:pt>
                <c:pt idx="10">
                  <c:v>6.058044527672811</c:v>
                </c:pt>
                <c:pt idx="11">
                  <c:v>8.6543493252468728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25"/>
        <c:holeSize val="50"/>
      </c:doughnutChart>
    </c:plotArea>
    <c:legend>
      <c:legendPos val="r"/>
      <c:layout>
        <c:manualLayout>
          <c:xMode val="edge"/>
          <c:yMode val="edge"/>
          <c:x val="0.57922993312396187"/>
          <c:y val="0.27541055143974885"/>
          <c:w val="0.40248788413753483"/>
          <c:h val="0.71276200156590608"/>
        </c:manualLayout>
      </c:layout>
      <c:overlay val="0"/>
      <c:txPr>
        <a:bodyPr anchor="t"/>
        <a:lstStyle/>
        <a:p>
          <a:pPr algn="just">
            <a:defRPr sz="1400"/>
          </a:pPr>
          <a:endParaRPr lang="es-VE"/>
        </a:p>
      </c:txPr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</a:defRPr>
      </a:pPr>
      <a:endParaRPr lang="es-VE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6CE54F-E65D-4722-B041-E0E1170F2173}" type="doc">
      <dgm:prSet loTypeId="urn:microsoft.com/office/officeart/2005/8/layout/vList3" loCatId="list" qsTypeId="urn:microsoft.com/office/officeart/2005/8/quickstyle/simple2" qsCatId="simple" csTypeId="urn:microsoft.com/office/officeart/2005/8/colors/colorful1" csCatId="colorful" phldr="1"/>
      <dgm:spPr/>
    </dgm:pt>
    <dgm:pt modelId="{41B80E7E-12DC-4C40-8108-74E063D167FF}">
      <dgm:prSet phldrT="[Texto]"/>
      <dgm:spPr/>
      <dgm:t>
        <a:bodyPr/>
        <a:lstStyle/>
        <a:p>
          <a:r>
            <a:rPr lang="es-VE" b="1" dirty="0" smtClean="0">
              <a:latin typeface="Calibri" panose="020F0502020204030204" pitchFamily="34" charset="0"/>
            </a:rPr>
            <a:t>Agricultura: Área aprox. de 67,4 km²</a:t>
          </a:r>
          <a:endParaRPr lang="es-VE" b="1" dirty="0">
            <a:latin typeface="Calibri" panose="020F0502020204030204" pitchFamily="34" charset="0"/>
          </a:endParaRPr>
        </a:p>
      </dgm:t>
    </dgm:pt>
    <dgm:pt modelId="{33C1BF22-1DB9-4DEE-B782-991A0E83B733}" type="parTrans" cxnId="{FD1441C5-EC7C-42F7-B21C-6CD467B22717}">
      <dgm:prSet/>
      <dgm:spPr/>
      <dgm:t>
        <a:bodyPr/>
        <a:lstStyle/>
        <a:p>
          <a:endParaRPr lang="es-VE" b="1">
            <a:latin typeface="Calibri" panose="020F0502020204030204" pitchFamily="34" charset="0"/>
          </a:endParaRPr>
        </a:p>
      </dgm:t>
    </dgm:pt>
    <dgm:pt modelId="{0F33438A-5160-411B-AA67-0A04498A6939}" type="sibTrans" cxnId="{FD1441C5-EC7C-42F7-B21C-6CD467B22717}">
      <dgm:prSet/>
      <dgm:spPr/>
      <dgm:t>
        <a:bodyPr/>
        <a:lstStyle/>
        <a:p>
          <a:endParaRPr lang="es-VE" b="1">
            <a:latin typeface="Calibri" panose="020F0502020204030204" pitchFamily="34" charset="0"/>
          </a:endParaRPr>
        </a:p>
      </dgm:t>
    </dgm:pt>
    <dgm:pt modelId="{1DFD9827-532A-40E7-A3DC-EE295D7FEDCF}">
      <dgm:prSet phldrT="[Texto]"/>
      <dgm:spPr/>
      <dgm:t>
        <a:bodyPr/>
        <a:lstStyle/>
        <a:p>
          <a:r>
            <a:rPr lang="es-VE" b="1" dirty="0" smtClean="0">
              <a:latin typeface="Calibri" panose="020F0502020204030204" pitchFamily="34" charset="0"/>
            </a:rPr>
            <a:t>Floricultura: Mayor Productor de rosas en la Región</a:t>
          </a:r>
          <a:endParaRPr lang="es-VE" b="1" dirty="0">
            <a:latin typeface="Calibri" panose="020F0502020204030204" pitchFamily="34" charset="0"/>
          </a:endParaRPr>
        </a:p>
      </dgm:t>
    </dgm:pt>
    <dgm:pt modelId="{992C9B30-154B-480B-AA37-69E9DFEE22AC}" type="parTrans" cxnId="{7781B22B-5191-4197-B3D3-986B309D16AC}">
      <dgm:prSet/>
      <dgm:spPr/>
      <dgm:t>
        <a:bodyPr/>
        <a:lstStyle/>
        <a:p>
          <a:endParaRPr lang="es-VE" b="1">
            <a:latin typeface="Calibri" panose="020F0502020204030204" pitchFamily="34" charset="0"/>
          </a:endParaRPr>
        </a:p>
      </dgm:t>
    </dgm:pt>
    <dgm:pt modelId="{D2FA6145-DE99-47A9-A6C3-997BB5987726}" type="sibTrans" cxnId="{7781B22B-5191-4197-B3D3-986B309D16AC}">
      <dgm:prSet/>
      <dgm:spPr/>
      <dgm:t>
        <a:bodyPr/>
        <a:lstStyle/>
        <a:p>
          <a:endParaRPr lang="es-VE" b="1">
            <a:latin typeface="Calibri" panose="020F0502020204030204" pitchFamily="34" charset="0"/>
          </a:endParaRPr>
        </a:p>
      </dgm:t>
    </dgm:pt>
    <dgm:pt modelId="{A60E9BE0-4539-49B2-A90A-D9116E847735}">
      <dgm:prSet phldrT="[Texto]"/>
      <dgm:spPr/>
      <dgm:t>
        <a:bodyPr/>
        <a:lstStyle/>
        <a:p>
          <a:r>
            <a:rPr lang="es-VE" b="1" dirty="0" smtClean="0">
              <a:latin typeface="Calibri" panose="020F0502020204030204" pitchFamily="34" charset="0"/>
            </a:rPr>
            <a:t>Ganadería: Producción de Leche</a:t>
          </a:r>
          <a:endParaRPr lang="es-VE" b="1" dirty="0">
            <a:latin typeface="Calibri" panose="020F0502020204030204" pitchFamily="34" charset="0"/>
          </a:endParaRPr>
        </a:p>
      </dgm:t>
    </dgm:pt>
    <dgm:pt modelId="{724D890F-3790-462F-A89A-62AB3FDA605A}" type="parTrans" cxnId="{ED9E86EE-DA71-43A8-BFBB-17682441FFFA}">
      <dgm:prSet/>
      <dgm:spPr/>
      <dgm:t>
        <a:bodyPr/>
        <a:lstStyle/>
        <a:p>
          <a:endParaRPr lang="es-VE" b="1">
            <a:latin typeface="Calibri" panose="020F0502020204030204" pitchFamily="34" charset="0"/>
          </a:endParaRPr>
        </a:p>
      </dgm:t>
    </dgm:pt>
    <dgm:pt modelId="{7CC17094-0CDC-47F3-98DE-9E68671C98DD}" type="sibTrans" cxnId="{ED9E86EE-DA71-43A8-BFBB-17682441FFFA}">
      <dgm:prSet/>
      <dgm:spPr/>
      <dgm:t>
        <a:bodyPr/>
        <a:lstStyle/>
        <a:p>
          <a:endParaRPr lang="es-VE" b="1">
            <a:latin typeface="Calibri" panose="020F0502020204030204" pitchFamily="34" charset="0"/>
          </a:endParaRPr>
        </a:p>
      </dgm:t>
    </dgm:pt>
    <dgm:pt modelId="{B89D94CB-94A2-4179-B0C2-303D8E0B717D}" type="pres">
      <dgm:prSet presAssocID="{366CE54F-E65D-4722-B041-E0E1170F2173}" presName="linearFlow" presStyleCnt="0">
        <dgm:presLayoutVars>
          <dgm:dir/>
          <dgm:resizeHandles val="exact"/>
        </dgm:presLayoutVars>
      </dgm:prSet>
      <dgm:spPr/>
    </dgm:pt>
    <dgm:pt modelId="{931CA238-109E-4E9D-BA01-ABBAA9A4E912}" type="pres">
      <dgm:prSet presAssocID="{41B80E7E-12DC-4C40-8108-74E063D167FF}" presName="composite" presStyleCnt="0"/>
      <dgm:spPr/>
    </dgm:pt>
    <dgm:pt modelId="{641E63EE-E903-4A5B-8480-470D3E175AD5}" type="pres">
      <dgm:prSet presAssocID="{41B80E7E-12DC-4C40-8108-74E063D167FF}" presName="imgShp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F8C2ABA6-6DC4-4DAD-A462-92B3C95A21D8}" type="pres">
      <dgm:prSet presAssocID="{41B80E7E-12DC-4C40-8108-74E063D167FF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D775CACD-2281-459A-8CB8-19FDED214FF5}" type="pres">
      <dgm:prSet presAssocID="{0F33438A-5160-411B-AA67-0A04498A6939}" presName="spacing" presStyleCnt="0"/>
      <dgm:spPr/>
    </dgm:pt>
    <dgm:pt modelId="{C3E2C0D8-74E8-4F68-8EC6-3A9FED7F67BB}" type="pres">
      <dgm:prSet presAssocID="{1DFD9827-532A-40E7-A3DC-EE295D7FEDCF}" presName="composite" presStyleCnt="0"/>
      <dgm:spPr/>
    </dgm:pt>
    <dgm:pt modelId="{B92A877C-F44D-4007-BBDE-E601B126912A}" type="pres">
      <dgm:prSet presAssocID="{1DFD9827-532A-40E7-A3DC-EE295D7FEDCF}" presName="imgShp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88C162D9-9A6D-405B-815A-55A92280BFA8}" type="pres">
      <dgm:prSet presAssocID="{1DFD9827-532A-40E7-A3DC-EE295D7FEDCF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1468D78C-3194-4A5A-9A56-FA9307F5A2DF}" type="pres">
      <dgm:prSet presAssocID="{D2FA6145-DE99-47A9-A6C3-997BB5987726}" presName="spacing" presStyleCnt="0"/>
      <dgm:spPr/>
    </dgm:pt>
    <dgm:pt modelId="{F4F550D1-E0B2-4007-B030-E87F8FDB5649}" type="pres">
      <dgm:prSet presAssocID="{A60E9BE0-4539-49B2-A90A-D9116E847735}" presName="composite" presStyleCnt="0"/>
      <dgm:spPr/>
    </dgm:pt>
    <dgm:pt modelId="{5F1CA3C7-03AC-40B1-8DEF-92B3056A2BC1}" type="pres">
      <dgm:prSet presAssocID="{A60E9BE0-4539-49B2-A90A-D9116E847735}" presName="imgShp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7C1687FA-774A-4736-AC4E-D0C1CEB577B7}" type="pres">
      <dgm:prSet presAssocID="{A60E9BE0-4539-49B2-A90A-D9116E847735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</dgm:ptLst>
  <dgm:cxnLst>
    <dgm:cxn modelId="{69FE5B09-2F2C-4DBC-AB73-5FAB3574F283}" type="presOf" srcId="{366CE54F-E65D-4722-B041-E0E1170F2173}" destId="{B89D94CB-94A2-4179-B0C2-303D8E0B717D}" srcOrd="0" destOrd="0" presId="urn:microsoft.com/office/officeart/2005/8/layout/vList3"/>
    <dgm:cxn modelId="{E00143FA-29F4-411F-B4AC-C0F555AE3EF7}" type="presOf" srcId="{41B80E7E-12DC-4C40-8108-74E063D167FF}" destId="{F8C2ABA6-6DC4-4DAD-A462-92B3C95A21D8}" srcOrd="0" destOrd="0" presId="urn:microsoft.com/office/officeart/2005/8/layout/vList3"/>
    <dgm:cxn modelId="{FD1441C5-EC7C-42F7-B21C-6CD467B22717}" srcId="{366CE54F-E65D-4722-B041-E0E1170F2173}" destId="{41B80E7E-12DC-4C40-8108-74E063D167FF}" srcOrd="0" destOrd="0" parTransId="{33C1BF22-1DB9-4DEE-B782-991A0E83B733}" sibTransId="{0F33438A-5160-411B-AA67-0A04498A6939}"/>
    <dgm:cxn modelId="{7781B22B-5191-4197-B3D3-986B309D16AC}" srcId="{366CE54F-E65D-4722-B041-E0E1170F2173}" destId="{1DFD9827-532A-40E7-A3DC-EE295D7FEDCF}" srcOrd="1" destOrd="0" parTransId="{992C9B30-154B-480B-AA37-69E9DFEE22AC}" sibTransId="{D2FA6145-DE99-47A9-A6C3-997BB5987726}"/>
    <dgm:cxn modelId="{ED9E86EE-DA71-43A8-BFBB-17682441FFFA}" srcId="{366CE54F-E65D-4722-B041-E0E1170F2173}" destId="{A60E9BE0-4539-49B2-A90A-D9116E847735}" srcOrd="2" destOrd="0" parTransId="{724D890F-3790-462F-A89A-62AB3FDA605A}" sibTransId="{7CC17094-0CDC-47F3-98DE-9E68671C98DD}"/>
    <dgm:cxn modelId="{26A8C166-576F-4F0A-AA8E-BF0D70742366}" type="presOf" srcId="{1DFD9827-532A-40E7-A3DC-EE295D7FEDCF}" destId="{88C162D9-9A6D-405B-815A-55A92280BFA8}" srcOrd="0" destOrd="0" presId="urn:microsoft.com/office/officeart/2005/8/layout/vList3"/>
    <dgm:cxn modelId="{E4BB2D04-B516-45FB-AE9B-9848A3FE986C}" type="presOf" srcId="{A60E9BE0-4539-49B2-A90A-D9116E847735}" destId="{7C1687FA-774A-4736-AC4E-D0C1CEB577B7}" srcOrd="0" destOrd="0" presId="urn:microsoft.com/office/officeart/2005/8/layout/vList3"/>
    <dgm:cxn modelId="{D3527E66-82ED-4C00-907B-74BFD3AAFB32}" type="presParOf" srcId="{B89D94CB-94A2-4179-B0C2-303D8E0B717D}" destId="{931CA238-109E-4E9D-BA01-ABBAA9A4E912}" srcOrd="0" destOrd="0" presId="urn:microsoft.com/office/officeart/2005/8/layout/vList3"/>
    <dgm:cxn modelId="{173DFFEB-3E7E-41F5-B3A4-31F2DA596226}" type="presParOf" srcId="{931CA238-109E-4E9D-BA01-ABBAA9A4E912}" destId="{641E63EE-E903-4A5B-8480-470D3E175AD5}" srcOrd="0" destOrd="0" presId="urn:microsoft.com/office/officeart/2005/8/layout/vList3"/>
    <dgm:cxn modelId="{B7B43BF6-72D3-4EAF-9B69-7DB272C0921C}" type="presParOf" srcId="{931CA238-109E-4E9D-BA01-ABBAA9A4E912}" destId="{F8C2ABA6-6DC4-4DAD-A462-92B3C95A21D8}" srcOrd="1" destOrd="0" presId="urn:microsoft.com/office/officeart/2005/8/layout/vList3"/>
    <dgm:cxn modelId="{C46FD2F2-8377-4DA4-973F-DAD5487FB750}" type="presParOf" srcId="{B89D94CB-94A2-4179-B0C2-303D8E0B717D}" destId="{D775CACD-2281-459A-8CB8-19FDED214FF5}" srcOrd="1" destOrd="0" presId="urn:microsoft.com/office/officeart/2005/8/layout/vList3"/>
    <dgm:cxn modelId="{E15441E0-9416-4726-8089-A166739C2344}" type="presParOf" srcId="{B89D94CB-94A2-4179-B0C2-303D8E0B717D}" destId="{C3E2C0D8-74E8-4F68-8EC6-3A9FED7F67BB}" srcOrd="2" destOrd="0" presId="urn:microsoft.com/office/officeart/2005/8/layout/vList3"/>
    <dgm:cxn modelId="{E88DA447-5301-4B7C-AD29-7B5756B263A0}" type="presParOf" srcId="{C3E2C0D8-74E8-4F68-8EC6-3A9FED7F67BB}" destId="{B92A877C-F44D-4007-BBDE-E601B126912A}" srcOrd="0" destOrd="0" presId="urn:microsoft.com/office/officeart/2005/8/layout/vList3"/>
    <dgm:cxn modelId="{B7C9A1A2-4E9D-480D-8688-D0055F2943F2}" type="presParOf" srcId="{C3E2C0D8-74E8-4F68-8EC6-3A9FED7F67BB}" destId="{88C162D9-9A6D-405B-815A-55A92280BFA8}" srcOrd="1" destOrd="0" presId="urn:microsoft.com/office/officeart/2005/8/layout/vList3"/>
    <dgm:cxn modelId="{5615C553-C3DD-4FF8-9685-38F00D9FE9D0}" type="presParOf" srcId="{B89D94CB-94A2-4179-B0C2-303D8E0B717D}" destId="{1468D78C-3194-4A5A-9A56-FA9307F5A2DF}" srcOrd="3" destOrd="0" presId="urn:microsoft.com/office/officeart/2005/8/layout/vList3"/>
    <dgm:cxn modelId="{DEDF73BC-2C2A-466D-9A8B-B860DF9FAF06}" type="presParOf" srcId="{B89D94CB-94A2-4179-B0C2-303D8E0B717D}" destId="{F4F550D1-E0B2-4007-B030-E87F8FDB5649}" srcOrd="4" destOrd="0" presId="urn:microsoft.com/office/officeart/2005/8/layout/vList3"/>
    <dgm:cxn modelId="{8A818AB2-C5DE-49B7-839C-CE8C3CD168E8}" type="presParOf" srcId="{F4F550D1-E0B2-4007-B030-E87F8FDB5649}" destId="{5F1CA3C7-03AC-40B1-8DEF-92B3056A2BC1}" srcOrd="0" destOrd="0" presId="urn:microsoft.com/office/officeart/2005/8/layout/vList3"/>
    <dgm:cxn modelId="{A1B976F2-8B63-4E40-9E43-A3E12629207B}" type="presParOf" srcId="{F4F550D1-E0B2-4007-B030-E87F8FDB5649}" destId="{7C1687FA-774A-4736-AC4E-D0C1CEB577B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C2ABA6-6DC4-4DAD-A462-92B3C95A21D8}">
      <dsp:nvSpPr>
        <dsp:cNvPr id="0" name=""/>
        <dsp:cNvSpPr/>
      </dsp:nvSpPr>
      <dsp:spPr>
        <a:xfrm rot="10800000">
          <a:off x="902266" y="1215"/>
          <a:ext cx="2925706" cy="661362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91642" tIns="57150" rIns="10668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500" b="1" kern="1200" dirty="0" smtClean="0">
              <a:latin typeface="Calibri" panose="020F0502020204030204" pitchFamily="34" charset="0"/>
            </a:rPr>
            <a:t>Agricultura: Área aprox. de 67,4 km²</a:t>
          </a:r>
          <a:endParaRPr lang="es-VE" sz="1500" b="1" kern="1200" dirty="0">
            <a:latin typeface="Calibri" panose="020F0502020204030204" pitchFamily="34" charset="0"/>
          </a:endParaRPr>
        </a:p>
      </dsp:txBody>
      <dsp:txXfrm rot="10800000">
        <a:off x="1067606" y="1215"/>
        <a:ext cx="2760366" cy="661362"/>
      </dsp:txXfrm>
    </dsp:sp>
    <dsp:sp modelId="{641E63EE-E903-4A5B-8480-470D3E175AD5}">
      <dsp:nvSpPr>
        <dsp:cNvPr id="0" name=""/>
        <dsp:cNvSpPr/>
      </dsp:nvSpPr>
      <dsp:spPr>
        <a:xfrm>
          <a:off x="571585" y="1215"/>
          <a:ext cx="661362" cy="66136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8C162D9-9A6D-405B-815A-55A92280BFA8}">
      <dsp:nvSpPr>
        <dsp:cNvPr id="0" name=""/>
        <dsp:cNvSpPr/>
      </dsp:nvSpPr>
      <dsp:spPr>
        <a:xfrm rot="10800000">
          <a:off x="902266" y="859999"/>
          <a:ext cx="2925706" cy="661362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91642" tIns="57150" rIns="10668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500" b="1" kern="1200" dirty="0" smtClean="0">
              <a:latin typeface="Calibri" panose="020F0502020204030204" pitchFamily="34" charset="0"/>
            </a:rPr>
            <a:t>Floricultura: Mayor Productor de rosas en la Región</a:t>
          </a:r>
          <a:endParaRPr lang="es-VE" sz="1500" b="1" kern="1200" dirty="0">
            <a:latin typeface="Calibri" panose="020F0502020204030204" pitchFamily="34" charset="0"/>
          </a:endParaRPr>
        </a:p>
      </dsp:txBody>
      <dsp:txXfrm rot="10800000">
        <a:off x="1067606" y="859999"/>
        <a:ext cx="2760366" cy="661362"/>
      </dsp:txXfrm>
    </dsp:sp>
    <dsp:sp modelId="{B92A877C-F44D-4007-BBDE-E601B126912A}">
      <dsp:nvSpPr>
        <dsp:cNvPr id="0" name=""/>
        <dsp:cNvSpPr/>
      </dsp:nvSpPr>
      <dsp:spPr>
        <a:xfrm>
          <a:off x="571585" y="859999"/>
          <a:ext cx="661362" cy="661362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C1687FA-774A-4736-AC4E-D0C1CEB577B7}">
      <dsp:nvSpPr>
        <dsp:cNvPr id="0" name=""/>
        <dsp:cNvSpPr/>
      </dsp:nvSpPr>
      <dsp:spPr>
        <a:xfrm rot="10800000">
          <a:off x="902266" y="1718783"/>
          <a:ext cx="2925706" cy="661362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91642" tIns="57150" rIns="10668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500" b="1" kern="1200" dirty="0" smtClean="0">
              <a:latin typeface="Calibri" panose="020F0502020204030204" pitchFamily="34" charset="0"/>
            </a:rPr>
            <a:t>Ganadería: Producción de Leche</a:t>
          </a:r>
          <a:endParaRPr lang="es-VE" sz="1500" b="1" kern="1200" dirty="0">
            <a:latin typeface="Calibri" panose="020F0502020204030204" pitchFamily="34" charset="0"/>
          </a:endParaRPr>
        </a:p>
      </dsp:txBody>
      <dsp:txXfrm rot="10800000">
        <a:off x="1067606" y="1718783"/>
        <a:ext cx="2760366" cy="661362"/>
      </dsp:txXfrm>
    </dsp:sp>
    <dsp:sp modelId="{5F1CA3C7-03AC-40B1-8DEF-92B3056A2BC1}">
      <dsp:nvSpPr>
        <dsp:cNvPr id="0" name=""/>
        <dsp:cNvSpPr/>
      </dsp:nvSpPr>
      <dsp:spPr>
        <a:xfrm>
          <a:off x="571585" y="1718783"/>
          <a:ext cx="661362" cy="661362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81547-2742-401D-AE2F-685CC155B859}" type="datetimeFigureOut">
              <a:rPr lang="es-VE" smtClean="0"/>
              <a:t>14/05/2018</a:t>
            </a:fld>
            <a:endParaRPr lang="es-V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722313" y="685800"/>
            <a:ext cx="54133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91EDE-D0FB-4D0D-8099-6C105CA63A3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23114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722313" y="685800"/>
            <a:ext cx="5413375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91EDE-D0FB-4D0D-8099-6C105CA63A36}" type="slidenum">
              <a:rPr lang="es-VE" smtClean="0"/>
              <a:t>2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77525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5" y="5282416"/>
            <a:ext cx="8438554" cy="839866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64573" tIns="82286" rIns="164573" bIns="82286"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5616" y="-1842"/>
            <a:ext cx="21608324" cy="13682920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64573" tIns="82286" rIns="164573" bIns="82286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930438" y="3451994"/>
            <a:ext cx="13344872" cy="2402479"/>
          </a:xfrm>
        </p:spPr>
        <p:txBody>
          <a:bodyPr bIns="16457" anchor="b"/>
          <a:lstStyle>
            <a:lvl1pPr>
              <a:defRPr sz="59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2864007" y="4929268"/>
            <a:ext cx="15382546" cy="656843"/>
          </a:xfrm>
        </p:spPr>
        <p:txBody>
          <a:bodyPr tIns="16457">
            <a:normAutofit/>
          </a:bodyPr>
          <a:lstStyle>
            <a:lvl1pPr marL="0" indent="0" algn="l">
              <a:buNone/>
              <a:defRPr kumimoji="0" lang="en-US" sz="2500" b="0" i="0" u="none" strike="noStrike" kern="1200" cap="all" spc="72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822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45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68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91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114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937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60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8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16457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A6B0-076E-4630-AA1F-35C4AF32E83B}" type="datetimeFigureOut">
              <a:rPr lang="es-VE" smtClean="0"/>
              <a:t>14/05/2018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DB6A-685B-4F82-B4FC-929132F705F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A6B0-076E-4630-AA1F-35C4AF32E83B}" type="datetimeFigureOut">
              <a:rPr lang="es-VE" smtClean="0"/>
              <a:t>14/05/2018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DB6A-685B-4F82-B4FC-929132F705F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661960" y="547879"/>
            <a:ext cx="4860608" cy="93328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0138" y="547879"/>
            <a:ext cx="14221776" cy="93328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A6B0-076E-4630-AA1F-35C4AF32E83B}" type="datetimeFigureOut">
              <a:rPr lang="es-VE" smtClean="0"/>
              <a:t>14/05/2018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DB6A-685B-4F82-B4FC-929132F705F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A6B0-076E-4630-AA1F-35C4AF32E83B}" type="datetimeFigureOut">
              <a:rPr lang="es-VE" smtClean="0"/>
              <a:t>14/05/2018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DB6A-685B-4F82-B4FC-929132F705F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5616" y="-1842"/>
            <a:ext cx="21608324" cy="13682920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64573" tIns="82286" rIns="164573" bIns="82286"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5" y="5282416"/>
            <a:ext cx="8438554" cy="8398662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64573" tIns="82286" rIns="164573" bIns="82286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935831" y="3444686"/>
            <a:ext cx="13350470" cy="2408869"/>
          </a:xfrm>
        </p:spPr>
        <p:txBody>
          <a:bodyPr bIns="16457" anchor="b"/>
          <a:lstStyle>
            <a:lvl1pPr algn="l">
              <a:defRPr kumimoji="0" lang="en-US" sz="59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64573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2873161" y="4924037"/>
            <a:ext cx="15381122" cy="656692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2500" b="0" i="0" u="none" strike="noStrike" kern="1200" cap="all" spc="72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82286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45734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3pPr>
            <a:lvl4pPr marL="246860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91467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11433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93720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60067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8293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16457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A6B0-076E-4630-AA1F-35C4AF32E83B}" type="datetimeFigureOut">
              <a:rPr lang="es-VE" smtClean="0"/>
              <a:t>14/05/2018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DB6A-685B-4F82-B4FC-929132F705F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4245" y="2188974"/>
            <a:ext cx="7560946" cy="7406022"/>
          </a:xfrm>
        </p:spPr>
        <p:txBody>
          <a:bodyPr/>
          <a:lstStyle>
            <a:lvl1pPr>
              <a:defRPr sz="49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3787" y="2188974"/>
            <a:ext cx="7560946" cy="7406022"/>
          </a:xfrm>
        </p:spPr>
        <p:txBody>
          <a:bodyPr/>
          <a:lstStyle>
            <a:lvl1pPr>
              <a:defRPr sz="49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A6B0-076E-4630-AA1F-35C4AF32E83B}" type="datetimeFigureOut">
              <a:rPr lang="es-VE" smtClean="0"/>
              <a:t>14/05/2018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DB6A-685B-4F82-B4FC-929132F705F4}" type="slidenum">
              <a:rPr lang="es-VE" smtClean="0"/>
              <a:t>‹Nº›</a:t>
            </a:fld>
            <a:endParaRPr lang="es-V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4245" y="2188973"/>
            <a:ext cx="7560946" cy="1094486"/>
          </a:xfrm>
        </p:spPr>
        <p:txBody>
          <a:bodyPr anchor="b">
            <a:normAutofit/>
          </a:bodyPr>
          <a:lstStyle>
            <a:lvl1pPr marL="0" indent="0">
              <a:buNone/>
              <a:defRPr lang="en-US" sz="2500" b="0" kern="1200" cap="all" spc="72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822867" indent="0">
              <a:buNone/>
              <a:defRPr sz="3600" b="1"/>
            </a:lvl2pPr>
            <a:lvl3pPr marL="1645734" indent="0">
              <a:buNone/>
              <a:defRPr sz="3200" b="1"/>
            </a:lvl3pPr>
            <a:lvl4pPr marL="2468600" indent="0">
              <a:buNone/>
              <a:defRPr sz="2800" b="1"/>
            </a:lvl4pPr>
            <a:lvl5pPr marL="3291467" indent="0">
              <a:buNone/>
              <a:defRPr sz="2800" b="1"/>
            </a:lvl5pPr>
            <a:lvl6pPr marL="4114333" indent="0">
              <a:buNone/>
              <a:defRPr sz="2800" b="1"/>
            </a:lvl6pPr>
            <a:lvl7pPr marL="4937201" indent="0">
              <a:buNone/>
              <a:defRPr sz="2800" b="1"/>
            </a:lvl7pPr>
            <a:lvl8pPr marL="5760067" indent="0">
              <a:buNone/>
              <a:defRPr sz="2800" b="1"/>
            </a:lvl8pPr>
            <a:lvl9pPr marL="6582933" indent="0">
              <a:buNone/>
              <a:defRPr sz="2800" b="1"/>
            </a:lvl9pPr>
          </a:lstStyle>
          <a:p>
            <a:pPr marL="0" lvl="0" indent="0" algn="l" defTabSz="164573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35245" y="3395031"/>
            <a:ext cx="7560946" cy="6202087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3787" y="2188973"/>
            <a:ext cx="7560946" cy="1094486"/>
          </a:xfrm>
        </p:spPr>
        <p:txBody>
          <a:bodyPr anchor="b">
            <a:normAutofit/>
          </a:bodyPr>
          <a:lstStyle>
            <a:lvl1pPr marL="0" indent="0">
              <a:buNone/>
              <a:defRPr lang="en-US" sz="2500" b="0" kern="1200" cap="all" spc="72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822867" indent="0">
              <a:buNone/>
              <a:defRPr sz="3600" b="1"/>
            </a:lvl2pPr>
            <a:lvl3pPr marL="1645734" indent="0">
              <a:buNone/>
              <a:defRPr sz="3200" b="1"/>
            </a:lvl3pPr>
            <a:lvl4pPr marL="2468600" indent="0">
              <a:buNone/>
              <a:defRPr sz="2800" b="1"/>
            </a:lvl4pPr>
            <a:lvl5pPr marL="3291467" indent="0">
              <a:buNone/>
              <a:defRPr sz="2800" b="1"/>
            </a:lvl5pPr>
            <a:lvl6pPr marL="4114333" indent="0">
              <a:buNone/>
              <a:defRPr sz="2800" b="1"/>
            </a:lvl6pPr>
            <a:lvl7pPr marL="4937201" indent="0">
              <a:buNone/>
              <a:defRPr sz="2800" b="1"/>
            </a:lvl7pPr>
            <a:lvl8pPr marL="5760067" indent="0">
              <a:buNone/>
              <a:defRPr sz="2800" b="1"/>
            </a:lvl8pPr>
            <a:lvl9pPr marL="6582933" indent="0">
              <a:buNone/>
              <a:defRPr sz="2800" b="1"/>
            </a:lvl9pPr>
          </a:lstStyle>
          <a:p>
            <a:pPr marL="0" lvl="0" indent="0" algn="l" defTabSz="164573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3787" y="3395031"/>
            <a:ext cx="7560946" cy="6202087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A6B0-076E-4630-AA1F-35C4AF32E83B}" type="datetimeFigureOut">
              <a:rPr lang="es-VE" smtClean="0"/>
              <a:t>14/05/2018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DB6A-685B-4F82-B4FC-929132F705F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A6B0-076E-4630-AA1F-35C4AF32E83B}" type="datetimeFigureOut">
              <a:rPr lang="es-VE" smtClean="0"/>
              <a:t>14/05/2018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DB6A-685B-4F82-B4FC-929132F705F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A6B0-076E-4630-AA1F-35C4AF32E83B}" type="datetimeFigureOut">
              <a:rPr lang="es-VE" smtClean="0"/>
              <a:t>14/05/2018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DB6A-685B-4F82-B4FC-929132F705F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5" y="5282416"/>
            <a:ext cx="8438554" cy="839866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64573" tIns="82286" rIns="164573" bIns="82286"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2284359" y="-2284351"/>
            <a:ext cx="13681075" cy="1824979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64573" tIns="82286" rIns="164573" bIns="82286" rtlCol="0" anchor="ctr"/>
          <a:lstStyle/>
          <a:p>
            <a:pPr marL="0" algn="ctr" defTabSz="1645734" rtl="0" eaLnBrk="1" latinLnBrk="0" hangingPunct="1"/>
            <a:endParaRPr lang="en-US" sz="32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854403" y="3144186"/>
            <a:ext cx="12313538" cy="2173305"/>
          </a:xfrm>
        </p:spPr>
        <p:txBody>
          <a:bodyPr bIns="0" anchor="b"/>
          <a:lstStyle>
            <a:lvl1pPr algn="l">
              <a:defRPr kumimoji="0" lang="en-US" sz="49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64573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20819" y="5224489"/>
            <a:ext cx="8995878" cy="6632443"/>
          </a:xfrm>
        </p:spPr>
        <p:txBody>
          <a:bodyPr/>
          <a:lstStyle>
            <a:lvl1pPr>
              <a:defRPr sz="5900"/>
            </a:lvl1pPr>
            <a:lvl2pPr>
              <a:defRPr sz="49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3066420" y="4495301"/>
            <a:ext cx="13690120" cy="1243453"/>
          </a:xfrm>
        </p:spPr>
        <p:txBody>
          <a:bodyPr>
            <a:normAutofit/>
          </a:bodyPr>
          <a:lstStyle>
            <a:lvl1pPr marL="0" indent="0">
              <a:buNone/>
              <a:defRPr lang="en-US" sz="25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822867" indent="0">
              <a:buNone/>
              <a:defRPr sz="2100"/>
            </a:lvl2pPr>
            <a:lvl3pPr marL="1645734" indent="0">
              <a:buNone/>
              <a:defRPr sz="1700"/>
            </a:lvl3pPr>
            <a:lvl4pPr marL="2468600" indent="0">
              <a:buNone/>
              <a:defRPr sz="1600"/>
            </a:lvl4pPr>
            <a:lvl5pPr marL="3291467" indent="0">
              <a:buNone/>
              <a:defRPr sz="1600"/>
            </a:lvl5pPr>
            <a:lvl6pPr marL="4114333" indent="0">
              <a:buNone/>
              <a:defRPr sz="1600"/>
            </a:lvl6pPr>
            <a:lvl7pPr marL="4937201" indent="0">
              <a:buNone/>
              <a:defRPr sz="1600"/>
            </a:lvl7pPr>
            <a:lvl8pPr marL="5760067" indent="0">
              <a:buNone/>
              <a:defRPr sz="1600"/>
            </a:lvl8pPr>
            <a:lvl9pPr marL="6582933" indent="0">
              <a:buNone/>
              <a:defRPr sz="1600"/>
            </a:lvl9pPr>
          </a:lstStyle>
          <a:p>
            <a:pPr marL="0" marR="0" lvl="0" indent="0" algn="l" defTabSz="1645734" rtl="0" eaLnBrk="1" fontAlgn="auto" latinLnBrk="0" hangingPunct="1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A6B0-076E-4630-AA1F-35C4AF32E83B}" type="datetimeFigureOut">
              <a:rPr lang="es-VE" smtClean="0"/>
              <a:t>14/05/2018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22DB6A-685B-4F82-B4FC-929132F705F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4793111" y="1"/>
            <a:ext cx="16809598" cy="13681075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329146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5" y="5282416"/>
            <a:ext cx="8438554" cy="839866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64573" tIns="82286" rIns="164573" bIns="82286"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" y="10070792"/>
            <a:ext cx="8438554" cy="3610283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64573" tIns="82286" rIns="164573" bIns="82286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585706" y="3426254"/>
            <a:ext cx="12961620" cy="1730470"/>
          </a:xfrm>
        </p:spPr>
        <p:txBody>
          <a:bodyPr anchor="b"/>
          <a:lstStyle>
            <a:lvl1pPr algn="l">
              <a:defRPr sz="49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2701481" y="4349955"/>
            <a:ext cx="14403090" cy="1477556"/>
          </a:xfrm>
        </p:spPr>
        <p:txBody>
          <a:bodyPr/>
          <a:lstStyle>
            <a:lvl1pPr marL="0" indent="0">
              <a:buNone/>
              <a:defRPr sz="2500">
                <a:solidFill>
                  <a:schemeClr val="tx2"/>
                </a:solidFill>
              </a:defRPr>
            </a:lvl1pPr>
            <a:lvl2pPr marL="822867" indent="0">
              <a:buNone/>
              <a:defRPr sz="2100"/>
            </a:lvl2pPr>
            <a:lvl3pPr marL="1645734" indent="0">
              <a:buNone/>
              <a:defRPr sz="1700"/>
            </a:lvl3pPr>
            <a:lvl4pPr marL="2468600" indent="0">
              <a:buNone/>
              <a:defRPr sz="1600"/>
            </a:lvl4pPr>
            <a:lvl5pPr marL="3291467" indent="0">
              <a:buNone/>
              <a:defRPr sz="1600"/>
            </a:lvl5pPr>
            <a:lvl6pPr marL="4114333" indent="0">
              <a:buNone/>
              <a:defRPr sz="1600"/>
            </a:lvl6pPr>
            <a:lvl7pPr marL="4937201" indent="0">
              <a:buNone/>
              <a:defRPr sz="1600"/>
            </a:lvl7pPr>
            <a:lvl8pPr marL="5760067" indent="0">
              <a:buNone/>
              <a:defRPr sz="1600"/>
            </a:lvl8pPr>
            <a:lvl9pPr marL="6582933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A6B0-076E-4630-AA1F-35C4AF32E83B}" type="datetimeFigureOut">
              <a:rPr lang="es-VE" smtClean="0"/>
              <a:t>14/05/2018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DB6A-685B-4F82-B4FC-929132F705F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5623" y="10075544"/>
            <a:ext cx="8444182" cy="3605534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64573" tIns="82286" rIns="164573" bIns="82286"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5616" y="10076868"/>
            <a:ext cx="21608324" cy="360421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64573" tIns="82286" rIns="164573" bIns="82286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249" y="729659"/>
            <a:ext cx="17768222" cy="1094486"/>
          </a:xfrm>
          <a:prstGeom prst="rect">
            <a:avLst/>
          </a:prstGeom>
        </p:spPr>
        <p:txBody>
          <a:bodyPr vert="horz" lIns="164573" tIns="82286" rIns="164573" bIns="82286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4249" y="2195657"/>
            <a:ext cx="17768222" cy="7141467"/>
          </a:xfrm>
          <a:prstGeom prst="rect">
            <a:avLst/>
          </a:prstGeom>
        </p:spPr>
        <p:txBody>
          <a:bodyPr vert="horz" lIns="164573" tIns="82286" rIns="164573" bIns="82286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475261" y="11711002"/>
            <a:ext cx="5141442" cy="401311"/>
          </a:xfrm>
          <a:prstGeom prst="rect">
            <a:avLst/>
          </a:prstGeom>
        </p:spPr>
        <p:txBody>
          <a:bodyPr vert="horz" lIns="164573" tIns="82286" rIns="164573" bIns="82286" rtlCol="0" anchor="ctr"/>
          <a:lstStyle>
            <a:lvl1pPr algn="l">
              <a:defRPr sz="2100">
                <a:solidFill>
                  <a:srgbClr val="FFFFFF"/>
                </a:solidFill>
              </a:defRPr>
            </a:lvl1pPr>
          </a:lstStyle>
          <a:p>
            <a:fld id="{97ACA6B0-076E-4630-AA1F-35C4AF32E83B}" type="datetimeFigureOut">
              <a:rPr lang="es-VE" smtClean="0"/>
              <a:t>14/05/2018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10130" y="12538240"/>
            <a:ext cx="11161396" cy="547244"/>
          </a:xfrm>
          <a:prstGeom prst="rect">
            <a:avLst/>
          </a:prstGeom>
        </p:spPr>
        <p:txBody>
          <a:bodyPr vert="horz" lIns="164573" tIns="82286" rIns="164573" bIns="82286" rtlCol="0" anchor="ctr"/>
          <a:lstStyle>
            <a:lvl1pPr algn="r">
              <a:defRPr sz="1700" cap="all" spc="360" baseline="0">
                <a:solidFill>
                  <a:srgbClr val="FFFFFF"/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847456" y="12310221"/>
            <a:ext cx="1188148" cy="1003279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16457" tIns="16457" rIns="16457" bIns="16457" rtlCol="0" anchor="ctr">
            <a:normAutofit/>
          </a:bodyPr>
          <a:lstStyle>
            <a:lvl1pPr algn="ctr">
              <a:defRPr sz="2900">
                <a:solidFill>
                  <a:srgbClr val="FFFFFF"/>
                </a:solidFill>
              </a:defRPr>
            </a:lvl1pPr>
          </a:lstStyle>
          <a:p>
            <a:fld id="{D922DB6A-685B-4F82-B4FC-929132F705F4}" type="slidenum">
              <a:rPr lang="es-VE" smtClean="0"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645734" rtl="0" eaLnBrk="1" latinLnBrk="0" hangingPunct="1">
        <a:spcBef>
          <a:spcPct val="0"/>
        </a:spcBef>
        <a:buNone/>
        <a:defRPr sz="49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7151" indent="-617151" algn="l" defTabSz="1645734" rtl="0" eaLnBrk="1" latinLnBrk="0" hangingPunct="1">
        <a:spcBef>
          <a:spcPts val="1440"/>
        </a:spcBef>
        <a:buFont typeface="Arial" pitchFamily="34" charset="0"/>
        <a:buNone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312690" indent="-312690" algn="l" defTabSz="1645734" rtl="0" eaLnBrk="1" latinLnBrk="0" hangingPunct="1">
        <a:spcBef>
          <a:spcPts val="540"/>
        </a:spcBef>
        <a:buClr>
          <a:schemeClr val="accent2"/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24122" indent="-296231" algn="l" defTabSz="1645734" rtl="0" eaLnBrk="1" latinLnBrk="0" hangingPunct="1">
        <a:spcBef>
          <a:spcPts val="540"/>
        </a:spcBef>
        <a:buClr>
          <a:schemeClr val="accent2"/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135557" indent="-296231" algn="l" defTabSz="1645734" rtl="0" eaLnBrk="1" latinLnBrk="0" hangingPunct="1">
        <a:spcBef>
          <a:spcPts val="540"/>
        </a:spcBef>
        <a:buClr>
          <a:schemeClr val="accent2"/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6989" indent="-312690" algn="l" defTabSz="1645734" rtl="0" eaLnBrk="1" latinLnBrk="0" hangingPunct="1">
        <a:spcBef>
          <a:spcPts val="540"/>
        </a:spcBef>
        <a:buClr>
          <a:schemeClr val="accent2"/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1974880" indent="-312690" algn="l" defTabSz="1645734" rtl="0" eaLnBrk="1" latinLnBrk="0" hangingPunct="1">
        <a:spcBef>
          <a:spcPts val="540"/>
        </a:spcBef>
        <a:buClr>
          <a:schemeClr val="accent2"/>
        </a:buClr>
        <a:buFont typeface="Wingdings" pitchFamily="2" charset="2"/>
        <a:buChar char="§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2435684" indent="-296231" algn="l" defTabSz="1645734" rtl="0" eaLnBrk="1" latinLnBrk="0" hangingPunct="1">
        <a:spcBef>
          <a:spcPts val="540"/>
        </a:spcBef>
        <a:buClr>
          <a:schemeClr val="accent2"/>
        </a:buClr>
        <a:buFont typeface="Wingdings" pitchFamily="2" charset="2"/>
        <a:buChar char="§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2847119" indent="-296231" algn="l" defTabSz="1645734" rtl="0" eaLnBrk="1" latinLnBrk="0" hangingPunct="1">
        <a:spcBef>
          <a:spcPts val="540"/>
        </a:spcBef>
        <a:buClr>
          <a:schemeClr val="accent2"/>
        </a:buClr>
        <a:buFont typeface="Wingdings" pitchFamily="2" charset="2"/>
        <a:buChar char="§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3225637" indent="-296231" algn="l" defTabSz="1645734" rtl="0" eaLnBrk="1" latinLnBrk="0" hangingPunct="1">
        <a:spcBef>
          <a:spcPts val="540"/>
        </a:spcBef>
        <a:buClr>
          <a:schemeClr val="accent2"/>
        </a:buClr>
        <a:buFont typeface="Wingdings" pitchFamily="2" charset="2"/>
        <a:buChar char="§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73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22867" algn="l" defTabSz="164573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45734" algn="l" defTabSz="164573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68600" algn="l" defTabSz="164573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91467" algn="l" defTabSz="164573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114333" algn="l" defTabSz="164573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937201" algn="l" defTabSz="164573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60067" algn="l" defTabSz="164573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82933" algn="l" defTabSz="164573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diagramQuickStyle" Target="../diagrams/quickStyle1.xml"/><Relationship Id="rId18" Type="http://schemas.openxmlformats.org/officeDocument/2006/relationships/image" Target="../media/image14.jpeg"/><Relationship Id="rId3" Type="http://schemas.openxmlformats.org/officeDocument/2006/relationships/chart" Target="../charts/chart2.xml"/><Relationship Id="rId7" Type="http://schemas.openxmlformats.org/officeDocument/2006/relationships/image" Target="../media/image6.jpeg"/><Relationship Id="rId12" Type="http://schemas.openxmlformats.org/officeDocument/2006/relationships/diagramLayout" Target="../diagrams/layout1.xml"/><Relationship Id="rId17" Type="http://schemas.openxmlformats.org/officeDocument/2006/relationships/image" Target="../media/image13.png"/><Relationship Id="rId2" Type="http://schemas.openxmlformats.org/officeDocument/2006/relationships/chart" Target="../charts/chart1.xml"/><Relationship Id="rId16" Type="http://schemas.openxmlformats.org/officeDocument/2006/relationships/hyperlink" Target="https://commons.wikimedia.org/wiki/File:Venezuela_-_M%C3%A9rida_-_Rivas_D%C3%A1vila.sv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diagramData" Target="../diagrams/data1.xml"/><Relationship Id="rId5" Type="http://schemas.openxmlformats.org/officeDocument/2006/relationships/image" Target="../media/image4.png"/><Relationship Id="rId15" Type="http://schemas.microsoft.com/office/2007/relationships/diagramDrawing" Target="../diagrams/drawing1.xml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diagramColors" Target="../diagrams/colors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13" Type="http://schemas.openxmlformats.org/officeDocument/2006/relationships/image" Target="../media/image19.png"/><Relationship Id="rId3" Type="http://schemas.openxmlformats.org/officeDocument/2006/relationships/chart" Target="../charts/chart3.xml"/><Relationship Id="rId7" Type="http://schemas.openxmlformats.org/officeDocument/2006/relationships/image" Target="../media/image15.jpe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6.xml"/><Relationship Id="rId11" Type="http://schemas.openxmlformats.org/officeDocument/2006/relationships/image" Target="../media/image17.png"/><Relationship Id="rId5" Type="http://schemas.openxmlformats.org/officeDocument/2006/relationships/chart" Target="../charts/chart5.xml"/><Relationship Id="rId10" Type="http://schemas.openxmlformats.org/officeDocument/2006/relationships/image" Target="../media/image16.png"/><Relationship Id="rId4" Type="http://schemas.openxmlformats.org/officeDocument/2006/relationships/chart" Target="../charts/chart4.xm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0801350" y="2880097"/>
            <a:ext cx="9360671" cy="67710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121917" tIns="60958" rIns="121917" bIns="60958" rtlCol="0" anchor="ctr">
            <a:spAutoFit/>
          </a:bodyPr>
          <a:lstStyle/>
          <a:p>
            <a:pPr algn="just"/>
            <a:r>
              <a:rPr lang="es-VE" sz="3600" b="1" dirty="0">
                <a:solidFill>
                  <a:schemeClr val="bg1"/>
                </a:solidFill>
                <a:latin typeface="Mistral" panose="03090702030407020403" pitchFamily="66" charset="0"/>
              </a:rPr>
              <a:t>PRESUPUESTO DE  </a:t>
            </a:r>
            <a:r>
              <a:rPr lang="es-VE" sz="3600" b="1" dirty="0" smtClean="0">
                <a:solidFill>
                  <a:schemeClr val="bg1"/>
                </a:solidFill>
                <a:latin typeface="Mistral" panose="03090702030407020403" pitchFamily="66" charset="0"/>
              </a:rPr>
              <a:t>GASTOS             2.855.404.325,20 Bs</a:t>
            </a:r>
            <a:endParaRPr lang="es-VE" sz="3600" b="1" dirty="0">
              <a:solidFill>
                <a:schemeClr val="bg1"/>
              </a:solidFill>
              <a:latin typeface="Mistral" panose="03090702030407020403" pitchFamily="66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095225"/>
              </p:ext>
            </p:extLst>
          </p:nvPr>
        </p:nvGraphicFramePr>
        <p:xfrm>
          <a:off x="15985926" y="5396735"/>
          <a:ext cx="5472608" cy="2883962"/>
        </p:xfrm>
        <a:graphic>
          <a:graphicData uri="http://schemas.openxmlformats.org/drawingml/2006/table">
            <a:tbl>
              <a:tblPr>
                <a:effectLst>
                  <a:outerShdw blurRad="203200" dist="635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86146"/>
                <a:gridCol w="3014254"/>
                <a:gridCol w="1368152"/>
                <a:gridCol w="504056"/>
              </a:tblGrid>
              <a:tr h="68884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1" u="none" strike="noStrike" dirty="0">
                          <a:effectLst/>
                          <a:latin typeface="Calibri" panose="020F0502020204030204" pitchFamily="34" charset="0"/>
                        </a:rPr>
                        <a:t>SECTOR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1" u="none" strike="noStrike" dirty="0">
                          <a:effectLst/>
                          <a:latin typeface="Calibri" panose="020F0502020204030204" pitchFamily="34" charset="0"/>
                        </a:rPr>
                        <a:t>DENOMINACIÓN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V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MONTO (BS)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209709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1" u="none" strike="noStrike" dirty="0">
                          <a:effectLst/>
                          <a:latin typeface="Calibri" panose="020F0502020204030204" pitchFamily="34" charset="0"/>
                        </a:rPr>
                        <a:t>01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>
                          <a:effectLst/>
                          <a:latin typeface="Calibri" panose="020F0502020204030204" pitchFamily="34" charset="0"/>
                        </a:rPr>
                        <a:t>Dirección Superior del Municipio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/>
                </a:tc>
                <a:tc>
                  <a:txBody>
                    <a:bodyPr/>
                    <a:lstStyle/>
                    <a:p>
                      <a:pPr marL="0" marR="0" indent="0" algn="r" defTabSz="164573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1.147.627.755,06</a:t>
                      </a:r>
                      <a:endParaRPr lang="es-VE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V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40.19</a:t>
                      </a:r>
                    </a:p>
                  </a:txBody>
                  <a:tcPr marL="9525" marR="9525" marT="9525" marB="0" anchor="ctr"/>
                </a:tc>
              </a:tr>
              <a:tr h="62042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1" u="none" strike="noStrike" dirty="0">
                          <a:effectLst/>
                          <a:latin typeface="Calibri" panose="020F0502020204030204" pitchFamily="34" charset="0"/>
                        </a:rPr>
                        <a:t>07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>
                          <a:effectLst/>
                          <a:latin typeface="Calibri" panose="020F0502020204030204" pitchFamily="34" charset="0"/>
                        </a:rPr>
                        <a:t>Transporte y Comunicaciones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600.000.000,00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V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21.01</a:t>
                      </a:r>
                    </a:p>
                  </a:txBody>
                  <a:tcPr marL="9525" marR="9525" marT="9525" marB="0" anchor="ctr"/>
                </a:tc>
              </a:tr>
              <a:tr h="55727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00000"/>
                        </a:lnSpc>
                      </a:pPr>
                      <a:r>
                        <a:rPr lang="es-V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Cultura y Comunicación Social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136.960.475,73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V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</a:t>
                      </a:r>
                    </a:p>
                  </a:txBody>
                  <a:tcPr marL="9525" marR="9525" marT="9525" marB="0" anchor="ctr"/>
                </a:tc>
              </a:tr>
              <a:tr h="190218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1" u="none" strike="noStrike" dirty="0">
                          <a:effectLst/>
                          <a:latin typeface="Calibri" panose="020F0502020204030204" pitchFamily="34" charset="0"/>
                        </a:rPr>
                        <a:t>08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>
                          <a:effectLst/>
                          <a:latin typeface="Calibri" panose="020F0502020204030204" pitchFamily="34" charset="0"/>
                        </a:rPr>
                        <a:t>Educación y Deportes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166.640.019,85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V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5.84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Desarrollo Urbano, Vivienda y Servicios Conexos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472.217.567.91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V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16.54</a:t>
                      </a:r>
                    </a:p>
                  </a:txBody>
                  <a:tcPr marL="9525" marR="9525" marT="9525" marB="0" anchor="ctr"/>
                </a:tc>
              </a:tr>
              <a:tr h="188566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1" u="none" strike="noStrike" dirty="0"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>
                          <a:effectLst/>
                          <a:latin typeface="Calibri" panose="020F0502020204030204" pitchFamily="34" charset="0"/>
                        </a:rPr>
                        <a:t>Salud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35.257.538,41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V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1.23</a:t>
                      </a:r>
                    </a:p>
                  </a:txBody>
                  <a:tcPr marL="9525" marR="9525" marT="9525" marB="0" anchor="ctr"/>
                </a:tc>
              </a:tr>
              <a:tr h="188566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1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V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>
                          <a:effectLst/>
                          <a:latin typeface="Calibri" panose="020F0502020204030204" pitchFamily="34" charset="0"/>
                        </a:rPr>
                        <a:t>Desarrollo Social y Participación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42.844.107,61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V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9525" marR="9525" marT="9525" marB="0" anchor="ctr"/>
                </a:tc>
              </a:tr>
              <a:tr h="271017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1" u="none" strike="noStrike" dirty="0"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>
                          <a:effectLst/>
                          <a:latin typeface="Calibri" panose="020F0502020204030204" pitchFamily="34" charset="0"/>
                        </a:rPr>
                        <a:t>Seguro Social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225.396.200,91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V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7.89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1" u="none" strike="noStrike" dirty="0"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>
                          <a:effectLst/>
                          <a:latin typeface="Calibri" panose="020F0502020204030204" pitchFamily="34" charset="0"/>
                        </a:rPr>
                        <a:t>Gastos no Clasificados Sectorialmente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28.460.659,72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V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188566"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s-VE" sz="14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es-VE" sz="1400" b="1" dirty="0"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VE" sz="1400" dirty="0"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2.855.404.325,20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9" marR="8979" marT="8979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V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246095"/>
              </p:ext>
            </p:extLst>
          </p:nvPr>
        </p:nvGraphicFramePr>
        <p:xfrm>
          <a:off x="9780182" y="3823998"/>
          <a:ext cx="7632849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5653419"/>
              </p:ext>
            </p:extLst>
          </p:nvPr>
        </p:nvGraphicFramePr>
        <p:xfrm>
          <a:off x="16489983" y="8280697"/>
          <a:ext cx="5688631" cy="5256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21 CuadroTexto"/>
          <p:cNvSpPr txBox="1"/>
          <p:nvPr/>
        </p:nvSpPr>
        <p:spPr>
          <a:xfrm>
            <a:off x="17197007" y="8568729"/>
            <a:ext cx="4400550" cy="55399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121917" tIns="60958" rIns="121917" bIns="60958" rtlCol="0" anchor="ctr">
            <a:spAutoFit/>
          </a:bodyPr>
          <a:lstStyle/>
          <a:p>
            <a:pPr algn="r"/>
            <a:r>
              <a:rPr lang="es-VE" sz="2800" dirty="0" smtClean="0">
                <a:latin typeface="Mistral" panose="03090702030407020403" pitchFamily="66" charset="0"/>
              </a:rPr>
              <a:t>ENTES DESCENTRALIZADOS</a:t>
            </a:r>
            <a:endParaRPr lang="es-VE" sz="2800" dirty="0">
              <a:latin typeface="Mistral" panose="03090702030407020403" pitchFamily="66" charset="0"/>
            </a:endParaRPr>
          </a:p>
        </p:txBody>
      </p:sp>
      <p:cxnSp>
        <p:nvCxnSpPr>
          <p:cNvPr id="4" name="3 Conector recto"/>
          <p:cNvCxnSpPr>
            <a:stCxn id="22" idx="1"/>
          </p:cNvCxnSpPr>
          <p:nvPr/>
        </p:nvCxnSpPr>
        <p:spPr>
          <a:xfrm flipH="1">
            <a:off x="16476927" y="8845726"/>
            <a:ext cx="720080" cy="0"/>
          </a:xfrm>
          <a:prstGeom prst="line">
            <a:avLst/>
          </a:pr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16476927" y="8845726"/>
            <a:ext cx="0" cy="1501133"/>
          </a:xfrm>
          <a:prstGeom prst="line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14617774" y="10346859"/>
            <a:ext cx="1859153" cy="0"/>
          </a:xfrm>
          <a:prstGeom prst="line">
            <a:avLst/>
          </a:pr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4" name="23 Elipse"/>
          <p:cNvSpPr/>
          <p:nvPr/>
        </p:nvSpPr>
        <p:spPr>
          <a:xfrm>
            <a:off x="16386927" y="8755726"/>
            <a:ext cx="180000" cy="18000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25" name="24 Elipse"/>
          <p:cNvSpPr/>
          <p:nvPr/>
        </p:nvSpPr>
        <p:spPr>
          <a:xfrm>
            <a:off x="16378852" y="10195891"/>
            <a:ext cx="180000" cy="18000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27" name="26 Rectángulo"/>
          <p:cNvSpPr/>
          <p:nvPr/>
        </p:nvSpPr>
        <p:spPr>
          <a:xfrm>
            <a:off x="11316112" y="10008890"/>
            <a:ext cx="3301662" cy="10599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203200" dist="63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VE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12252216" y="10330191"/>
            <a:ext cx="236555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VE" sz="1400" dirty="0" smtClean="0">
                <a:latin typeface="Calibri" panose="020F0502020204030204" pitchFamily="34" charset="0"/>
              </a:rPr>
              <a:t>El total de los recursos financieros asignados es de 456.893.343,69 Bs.</a:t>
            </a:r>
            <a:endParaRPr lang="es-VE" sz="1400" dirty="0">
              <a:latin typeface="Calibri" panose="020F05020202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11316112" y="10008889"/>
            <a:ext cx="3301662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r"/>
            <a:r>
              <a:rPr lang="es-VE" sz="1600" b="1" dirty="0" smtClean="0">
                <a:latin typeface="Calibri" panose="020F0502020204030204" pitchFamily="34" charset="0"/>
              </a:rPr>
              <a:t>ASIGNACIÓN PRESUPUESTARIA</a:t>
            </a:r>
            <a:endParaRPr lang="es-VE" sz="1600" b="1" dirty="0">
              <a:latin typeface="Calibri" panose="020F0502020204030204" pitchFamily="34" charset="0"/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E9EFBB"/>
              </a:clrFrom>
              <a:clrTo>
                <a:srgbClr val="E9EFB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7110" y="10204759"/>
            <a:ext cx="802392" cy="863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1" name="3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582146"/>
              </p:ext>
            </p:extLst>
          </p:nvPr>
        </p:nvGraphicFramePr>
        <p:xfrm>
          <a:off x="15913918" y="12385153"/>
          <a:ext cx="1561219" cy="1114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1219"/>
              </a:tblGrid>
              <a:tr h="200025">
                <a:tc>
                  <a:txBody>
                    <a:bodyPr/>
                    <a:lstStyle/>
                    <a:p>
                      <a:pPr marL="0" marR="0" indent="0" algn="r" defTabSz="164573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71.151.649,30 BS</a:t>
                      </a:r>
                      <a:endParaRPr lang="es-VE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71.151.649,30 BS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199.224.618,04 BS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56.921.319,44 BS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58.444.107,61 BS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sp>
        <p:nvSpPr>
          <p:cNvPr id="35" name="34 Rectángulo"/>
          <p:cNvSpPr/>
          <p:nvPr/>
        </p:nvSpPr>
        <p:spPr>
          <a:xfrm>
            <a:off x="12527193" y="11541212"/>
            <a:ext cx="3301662" cy="17800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203200" dist="63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VE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6" name="35 Rectángulo"/>
          <p:cNvSpPr/>
          <p:nvPr/>
        </p:nvSpPr>
        <p:spPr>
          <a:xfrm>
            <a:off x="12527193" y="11953105"/>
            <a:ext cx="33016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VE" sz="1400" dirty="0">
                <a:latin typeface="Calibri" panose="020F0502020204030204" pitchFamily="34" charset="0"/>
              </a:rPr>
              <a:t>E</a:t>
            </a:r>
            <a:r>
              <a:rPr lang="es-VE" sz="1400" dirty="0" smtClean="0">
                <a:latin typeface="Calibri" panose="020F0502020204030204" pitchFamily="34" charset="0"/>
              </a:rPr>
              <a:t>stán incluidos los 7 Ambulatorios existentes en el Municipio,  contando cada uno con una asignación presupuestaria de Bs 1.200.000,00 representando cada uno el 0,26% del total asignado, es decir, una asignación del 1,84%.</a:t>
            </a:r>
            <a:endParaRPr lang="es-VE" sz="1400" dirty="0">
              <a:latin typeface="Calibri" panose="020F0502020204030204" pitchFamily="34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12527193" y="11541211"/>
            <a:ext cx="3301662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VE" sz="1600" b="1" dirty="0" smtClean="0">
                <a:latin typeface="Calibri" panose="020F0502020204030204" pitchFamily="34" charset="0"/>
              </a:rPr>
              <a:t>OTROS</a:t>
            </a:r>
            <a:endParaRPr lang="es-VE" sz="1600" b="1" dirty="0">
              <a:latin typeface="Calibri" panose="020F050202020403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E9EFBB"/>
              </a:clrFrom>
              <a:clrTo>
                <a:srgbClr val="E9EFB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3000" y="11130413"/>
            <a:ext cx="1324689" cy="1300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3" name="42 Conector recto"/>
          <p:cNvCxnSpPr/>
          <p:nvPr/>
        </p:nvCxnSpPr>
        <p:spPr>
          <a:xfrm flipV="1">
            <a:off x="10783602" y="2880097"/>
            <a:ext cx="17748" cy="10800000"/>
          </a:xfrm>
          <a:prstGeom prst="line">
            <a:avLst/>
          </a:prstGeom>
          <a:ln w="3175"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31" name="1030 CuadroTexto"/>
          <p:cNvSpPr txBox="1"/>
          <p:nvPr/>
        </p:nvSpPr>
        <p:spPr>
          <a:xfrm>
            <a:off x="12462437" y="5904433"/>
            <a:ext cx="19393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1800" b="1" dirty="0" smtClean="0">
                <a:latin typeface="Calibri" panose="020F0502020204030204" pitchFamily="34" charset="0"/>
              </a:rPr>
              <a:t>DISTRIBUCIÓN (%)</a:t>
            </a:r>
          </a:p>
          <a:p>
            <a:pPr algn="ctr"/>
            <a:r>
              <a:rPr lang="es-VE" sz="1800" b="1" dirty="0" smtClean="0">
                <a:latin typeface="Calibri" panose="020F0502020204030204" pitchFamily="34" charset="0"/>
              </a:rPr>
              <a:t>DEL GASTO</a:t>
            </a:r>
          </a:p>
          <a:p>
            <a:pPr algn="ctr"/>
            <a:r>
              <a:rPr lang="es-VE" sz="1800" b="1" dirty="0" smtClean="0">
                <a:latin typeface="Calibri" panose="020F0502020204030204" pitchFamily="34" charset="0"/>
              </a:rPr>
              <a:t>POR SECTORES</a:t>
            </a:r>
            <a:endParaRPr lang="es-VE" sz="1800" b="1" dirty="0">
              <a:latin typeface="Calibri" panose="020F0502020204030204" pitchFamily="34" charset="0"/>
            </a:endParaRPr>
          </a:p>
        </p:txBody>
      </p:sp>
      <p:pic>
        <p:nvPicPr>
          <p:cNvPr id="4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889190" y="-72230"/>
            <a:ext cx="10713360" cy="28800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9" name="48 Rectángulo"/>
          <p:cNvSpPr/>
          <p:nvPr/>
        </p:nvSpPr>
        <p:spPr>
          <a:xfrm rot="10800000">
            <a:off x="11390468" y="791866"/>
            <a:ext cx="9621763" cy="118184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50000"/>
              </a:srgbClr>
            </a:outerShdw>
          </a:effectLst>
        </p:spPr>
        <p:txBody>
          <a:bodyPr wrap="none" lIns="164573" tIns="82286" rIns="164573" bIns="82286">
            <a:spAutoFit/>
          </a:bodyPr>
          <a:lstStyle/>
          <a:p>
            <a:pPr algn="ctr"/>
            <a:r>
              <a:rPr lang="es-ES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anose="03090702030407020403" pitchFamily="66" charset="0"/>
              </a:rPr>
              <a:t>PRESUPUESTO </a:t>
            </a:r>
            <a:r>
              <a:rPr lang="es-E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anose="03090702030407020403" pitchFamily="66" charset="0"/>
              </a:rPr>
              <a:t>CIUDADANO 2018</a:t>
            </a:r>
          </a:p>
        </p:txBody>
      </p:sp>
      <p:sp>
        <p:nvSpPr>
          <p:cNvPr id="55" name="54 Rectángulo"/>
          <p:cNvSpPr/>
          <p:nvPr/>
        </p:nvSpPr>
        <p:spPr>
          <a:xfrm>
            <a:off x="15828854" y="4004930"/>
            <a:ext cx="548566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VE" sz="1600" b="1" dirty="0">
                <a:latin typeface="Calibri" panose="020F0502020204030204" pitchFamily="34" charset="0"/>
              </a:rPr>
              <a:t>La política de gastos se diseñó para atender con carácter preferencial sectores tales como: salud, educación, saneamiento ambiental y cualquier otra que contribuya y promueva de manera significativa con el desarrollo sustentable del Municipio.</a:t>
            </a:r>
          </a:p>
        </p:txBody>
      </p:sp>
      <p:pic>
        <p:nvPicPr>
          <p:cNvPr id="5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" y="2921729"/>
            <a:ext cx="10713360" cy="2880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56 Rectángulo"/>
          <p:cNvSpPr/>
          <p:nvPr/>
        </p:nvSpPr>
        <p:spPr>
          <a:xfrm>
            <a:off x="432198" y="3240137"/>
            <a:ext cx="7443282" cy="118184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50000"/>
              </a:srgbClr>
            </a:outerShdw>
          </a:effectLst>
        </p:spPr>
        <p:txBody>
          <a:bodyPr wrap="none" lIns="164573" tIns="82286" rIns="164573" bIns="82286">
            <a:spAutoFit/>
          </a:bodyPr>
          <a:lstStyle/>
          <a:p>
            <a:pPr algn="ctr"/>
            <a:r>
              <a:rPr lang="es-E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anose="03090702030407020403" pitchFamily="66" charset="0"/>
              </a:rPr>
              <a:t>MUNICIPIO RIVAS DÁVILA</a:t>
            </a:r>
          </a:p>
        </p:txBody>
      </p:sp>
      <p:cxnSp>
        <p:nvCxnSpPr>
          <p:cNvPr id="1038" name="1037 Conector recto"/>
          <p:cNvCxnSpPr/>
          <p:nvPr/>
        </p:nvCxnSpPr>
        <p:spPr>
          <a:xfrm>
            <a:off x="3312518" y="4308499"/>
            <a:ext cx="7200000" cy="0"/>
          </a:xfrm>
          <a:prstGeom prst="line">
            <a:avLst/>
          </a:prstGeom>
          <a:ln w="57150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Rectángulo"/>
          <p:cNvSpPr/>
          <p:nvPr/>
        </p:nvSpPr>
        <p:spPr>
          <a:xfrm>
            <a:off x="3312518" y="4383158"/>
            <a:ext cx="7299011" cy="904843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50000"/>
              </a:srgbClr>
            </a:outerShdw>
          </a:effectLst>
        </p:spPr>
        <p:txBody>
          <a:bodyPr wrap="none" lIns="164573" tIns="82286" rIns="164573" bIns="82286">
            <a:spAutoFit/>
          </a:bodyPr>
          <a:lstStyle/>
          <a:p>
            <a:pPr algn="ctr"/>
            <a:r>
              <a:rPr lang="es-E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anose="03090702030407020403" pitchFamily="66" charset="0"/>
              </a:rPr>
              <a:t>ESTADO BOLIVARIANO DE MÉRIDA</a:t>
            </a:r>
          </a:p>
        </p:txBody>
      </p:sp>
      <p:pic>
        <p:nvPicPr>
          <p:cNvPr id="1041" name="Picture 4" descr="D:\Documents\Dely\ULA\10mo Semestre\Seminario Presupuesto por Programa\Escudo_municipio_Rivas_Dávila_(Mérida,_Venezuela)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EFF4F0"/>
              </a:clrFrom>
              <a:clrTo>
                <a:srgbClr val="EFF4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3869" y="3096121"/>
            <a:ext cx="1075273" cy="1127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2" name="1041 CuadroTexto"/>
          <p:cNvSpPr txBox="1"/>
          <p:nvPr/>
        </p:nvSpPr>
        <p:spPr>
          <a:xfrm>
            <a:off x="2304406" y="5802522"/>
            <a:ext cx="69104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b="1" dirty="0" smtClean="0">
                <a:latin typeface="Calibri" panose="020F0502020204030204" pitchFamily="34" charset="0"/>
              </a:rPr>
              <a:t>EL PRESUPUESTO APROBADO PARA EL EJERCICIO FISCAL 2018 ES DE 2.855.404.325,52 </a:t>
            </a:r>
            <a:r>
              <a:rPr lang="es-VE" b="1" dirty="0" smtClean="0">
                <a:latin typeface="Calibri" panose="020F0502020204030204" pitchFamily="34" charset="0"/>
              </a:rPr>
              <a:t>BS.</a:t>
            </a:r>
            <a:endParaRPr lang="es-VE" b="1" dirty="0">
              <a:latin typeface="Calibri" panose="020F0502020204030204" pitchFamily="34" charset="0"/>
            </a:endParaRPr>
          </a:p>
        </p:txBody>
      </p:sp>
      <p:pic>
        <p:nvPicPr>
          <p:cNvPr id="1044" name="Picture 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E9EFBB"/>
              </a:clrFrom>
              <a:clrTo>
                <a:srgbClr val="E9EFB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3118" y="5920602"/>
            <a:ext cx="14097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7" name="Picture 9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EAF5E9"/>
              </a:clrFrom>
              <a:clrTo>
                <a:srgbClr val="EAF5E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6544" y="3168129"/>
            <a:ext cx="1300991" cy="967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73 Rectángulo"/>
          <p:cNvSpPr/>
          <p:nvPr/>
        </p:nvSpPr>
        <p:spPr>
          <a:xfrm>
            <a:off x="7326887" y="8911620"/>
            <a:ext cx="3258439" cy="1808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203200" dist="63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VE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5" name="74 Rectángulo"/>
          <p:cNvSpPr/>
          <p:nvPr/>
        </p:nvSpPr>
        <p:spPr>
          <a:xfrm>
            <a:off x="7326888" y="9354046"/>
            <a:ext cx="325843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VE" sz="1400" dirty="0" smtClean="0">
                <a:latin typeface="Calibri" panose="020F0502020204030204" pitchFamily="34" charset="0"/>
              </a:rPr>
              <a:t>El p</a:t>
            </a:r>
            <a:r>
              <a:rPr lang="es-VE" sz="1400" dirty="0" smtClean="0">
                <a:latin typeface="Calibri" panose="020F0502020204030204" pitchFamily="34" charset="0"/>
              </a:rPr>
              <a:t>resupuesto </a:t>
            </a:r>
            <a:r>
              <a:rPr lang="es-VE" sz="1400" dirty="0" smtClean="0">
                <a:latin typeface="Calibri" panose="020F0502020204030204" pitchFamily="34" charset="0"/>
              </a:rPr>
              <a:t>aprobado del año 2018 disminuyó un 89,09%  con respecto al de 2017</a:t>
            </a:r>
            <a:r>
              <a:rPr lang="es-VE" sz="1400" dirty="0" smtClean="0">
                <a:latin typeface="Calibri" panose="020F0502020204030204" pitchFamily="34" charset="0"/>
              </a:rPr>
              <a:t>. A raíz de que la inflación va aumentando a una alta velocidad, el poder adquisitivo de bienes y servicios se va reduciendo considerablemente.</a:t>
            </a:r>
            <a:endParaRPr lang="es-VE" sz="1400" dirty="0">
              <a:latin typeface="Calibri" panose="020F0502020204030204" pitchFamily="34" charset="0"/>
            </a:endParaRPr>
          </a:p>
        </p:txBody>
      </p:sp>
      <p:sp>
        <p:nvSpPr>
          <p:cNvPr id="76" name="75 CuadroTexto"/>
          <p:cNvSpPr txBox="1"/>
          <p:nvPr/>
        </p:nvSpPr>
        <p:spPr>
          <a:xfrm>
            <a:off x="7326887" y="8911619"/>
            <a:ext cx="3258439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r"/>
            <a:r>
              <a:rPr lang="es-VE" sz="1600" b="1" dirty="0" smtClean="0">
                <a:latin typeface="Calibri" panose="020F0502020204030204" pitchFamily="34" charset="0"/>
              </a:rPr>
              <a:t>TASA DE VARIACIÓN REAL</a:t>
            </a:r>
            <a:endParaRPr lang="es-VE" sz="1600" b="1" dirty="0">
              <a:latin typeface="Calibri" panose="020F0502020204030204" pitchFamily="34" charset="0"/>
            </a:endParaRPr>
          </a:p>
        </p:txBody>
      </p:sp>
      <p:sp>
        <p:nvSpPr>
          <p:cNvPr id="90" name="89 Rectángulo"/>
          <p:cNvSpPr/>
          <p:nvPr/>
        </p:nvSpPr>
        <p:spPr>
          <a:xfrm>
            <a:off x="3309999" y="9072787"/>
            <a:ext cx="3386895" cy="1295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203200" dist="63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VE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1" name="90 Rectángulo"/>
          <p:cNvSpPr/>
          <p:nvPr/>
        </p:nvSpPr>
        <p:spPr>
          <a:xfrm>
            <a:off x="3309999" y="9484679"/>
            <a:ext cx="33641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VE" sz="1400" dirty="0" smtClean="0">
                <a:latin typeface="Calibri" panose="020F0502020204030204" pitchFamily="34" charset="0"/>
              </a:rPr>
              <a:t>En términos nominales, el presupuesto aprobado del año 2018 aumentó un 201,12% con respecto al de 2017.</a:t>
            </a:r>
            <a:endParaRPr lang="es-VE" sz="1400" dirty="0">
              <a:latin typeface="Calibri" panose="020F0502020204030204" pitchFamily="34" charset="0"/>
            </a:endParaRPr>
          </a:p>
        </p:txBody>
      </p:sp>
      <p:sp>
        <p:nvSpPr>
          <p:cNvPr id="92" name="91 CuadroTexto"/>
          <p:cNvSpPr txBox="1"/>
          <p:nvPr/>
        </p:nvSpPr>
        <p:spPr>
          <a:xfrm>
            <a:off x="3309999" y="9072785"/>
            <a:ext cx="3386895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VE" sz="1600" b="1" dirty="0" smtClean="0">
                <a:latin typeface="Calibri" panose="020F0502020204030204" pitchFamily="34" charset="0"/>
              </a:rPr>
              <a:t>TASA DE VARIACIÓN NOMINAL</a:t>
            </a:r>
            <a:endParaRPr lang="es-VE" sz="1600" b="1" dirty="0">
              <a:latin typeface="Calibri" panose="020F0502020204030204" pitchFamily="34" charset="0"/>
            </a:endParaRPr>
          </a:p>
        </p:txBody>
      </p:sp>
      <p:pic>
        <p:nvPicPr>
          <p:cNvPr id="1055" name="Picture 1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D1E4E2"/>
              </a:clrFrom>
              <a:clrTo>
                <a:srgbClr val="D1E4E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984927" y="8500599"/>
            <a:ext cx="814991" cy="1076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4" name="53 Conector recto"/>
          <p:cNvCxnSpPr/>
          <p:nvPr/>
        </p:nvCxnSpPr>
        <p:spPr>
          <a:xfrm flipV="1">
            <a:off x="-7068" y="2879779"/>
            <a:ext cx="21600000" cy="318"/>
          </a:xfrm>
          <a:prstGeom prst="line">
            <a:avLst/>
          </a:prstGeom>
          <a:ln w="3175"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8" name="Picture 1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D1E4E2"/>
              </a:clrFrom>
              <a:clrTo>
                <a:srgbClr val="D1E4E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951" y="8500600"/>
            <a:ext cx="814991" cy="1076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225701" y="11259154"/>
            <a:ext cx="3590873" cy="2062103"/>
          </a:xfrm>
          <a:prstGeom prst="rect">
            <a:avLst/>
          </a:prstGeom>
          <a:noFill/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VE" sz="1600" dirty="0">
                <a:latin typeface="Calibri" panose="020F0502020204030204" pitchFamily="34" charset="0"/>
              </a:rPr>
              <a:t>Rivas Dávila es uno de </a:t>
            </a:r>
            <a:r>
              <a:rPr lang="es-VE" sz="1600" dirty="0" smtClean="0">
                <a:latin typeface="Calibri" panose="020F0502020204030204" pitchFamily="34" charset="0"/>
              </a:rPr>
              <a:t>los 23 municipios del</a:t>
            </a:r>
            <a:r>
              <a:rPr lang="es-VE" sz="1600" dirty="0">
                <a:latin typeface="Calibri" panose="020F0502020204030204" pitchFamily="34" charset="0"/>
              </a:rPr>
              <a:t> </a:t>
            </a:r>
            <a:r>
              <a:rPr lang="es-VE" sz="1600" dirty="0" smtClean="0">
                <a:latin typeface="Calibri" panose="020F0502020204030204" pitchFamily="34" charset="0"/>
              </a:rPr>
              <a:t>Estado Mérida. Tiene </a:t>
            </a:r>
            <a:r>
              <a:rPr lang="es-VE" sz="1600" dirty="0">
                <a:latin typeface="Calibri" panose="020F0502020204030204" pitchFamily="34" charset="0"/>
              </a:rPr>
              <a:t>una superficie de 187 </a:t>
            </a:r>
            <a:r>
              <a:rPr lang="es-VE" sz="1600" dirty="0" smtClean="0">
                <a:latin typeface="Calibri" panose="020F0502020204030204" pitchFamily="34" charset="0"/>
              </a:rPr>
              <a:t>km² y </a:t>
            </a:r>
            <a:r>
              <a:rPr lang="es-VE" sz="1600" dirty="0">
                <a:latin typeface="Calibri" panose="020F0502020204030204" pitchFamily="34" charset="0"/>
              </a:rPr>
              <a:t>posee una población de 21.045 habitantes para el año 2013 según el INE. Su capital es la población de </a:t>
            </a:r>
            <a:r>
              <a:rPr lang="es-VE" sz="1600" dirty="0" smtClean="0">
                <a:latin typeface="Calibri" panose="020F0502020204030204" pitchFamily="34" charset="0"/>
              </a:rPr>
              <a:t>Bailadores, conformado por 2 parroquias: Bailadores </a:t>
            </a:r>
            <a:r>
              <a:rPr lang="es-VE" sz="1600" dirty="0">
                <a:latin typeface="Calibri" panose="020F0502020204030204" pitchFamily="34" charset="0"/>
              </a:rPr>
              <a:t>y Gerónimo Maldonado.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9255759"/>
              </p:ext>
            </p:extLst>
          </p:nvPr>
        </p:nvGraphicFramePr>
        <p:xfrm>
          <a:off x="6912918" y="10989531"/>
          <a:ext cx="4399559" cy="2381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pic>
        <p:nvPicPr>
          <p:cNvPr id="62" name="61 Imagen" descr="Venezuela - Mérida - Rivas Dávila.svg">
            <a:hlinkClick r:id="rId16"/>
          </p:cNvPr>
          <p:cNvPicPr/>
          <p:nvPr/>
        </p:nvPicPr>
        <p:blipFill>
          <a:blip r:embed="rId17">
            <a:clrChange>
              <a:clrFrom>
                <a:srgbClr val="F5E0B9">
                  <a:alpha val="98824"/>
                </a:srgbClr>
              </a:clrFrom>
              <a:clrTo>
                <a:srgbClr val="F5E0B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98" y="8487139"/>
            <a:ext cx="2154574" cy="21698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3" name="62 CuadroTexto"/>
          <p:cNvSpPr txBox="1"/>
          <p:nvPr/>
        </p:nvSpPr>
        <p:spPr>
          <a:xfrm>
            <a:off x="150" y="10596571"/>
            <a:ext cx="5173244" cy="49243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lIns="121917" tIns="60958" rIns="121917" bIns="60958" rtlCol="0" anchor="ctr">
            <a:spAutoFit/>
          </a:bodyPr>
          <a:lstStyle/>
          <a:p>
            <a:r>
              <a:rPr lang="es-VE" sz="2400" dirty="0" smtClean="0">
                <a:latin typeface="Mistral" panose="03090702030407020403" pitchFamily="66" charset="0"/>
              </a:rPr>
              <a:t>DATOS GENERALES SOBRE EL MUNICIPIO</a:t>
            </a:r>
            <a:endParaRPr lang="es-VE" sz="2400" dirty="0">
              <a:latin typeface="Mistral" panose="03090702030407020403" pitchFamily="66" charset="0"/>
            </a:endParaRPr>
          </a:p>
        </p:txBody>
      </p:sp>
      <p:graphicFrame>
        <p:nvGraphicFramePr>
          <p:cNvPr id="64" name="6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211009"/>
              </p:ext>
            </p:extLst>
          </p:nvPr>
        </p:nvGraphicFramePr>
        <p:xfrm>
          <a:off x="216172" y="7488609"/>
          <a:ext cx="10395358" cy="988695"/>
        </p:xfrm>
        <a:graphic>
          <a:graphicData uri="http://schemas.openxmlformats.org/drawingml/2006/table">
            <a:tbl>
              <a:tblPr>
                <a:effectLst>
                  <a:outerShdw blurRad="330200" dist="1905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222456"/>
                <a:gridCol w="2222456"/>
                <a:gridCol w="1863995"/>
                <a:gridCol w="2222456"/>
                <a:gridCol w="1863995"/>
              </a:tblGrid>
              <a:tr h="255912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s-VE" sz="1400" b="1" u="none" strike="noStrike" dirty="0">
                          <a:effectLst/>
                          <a:latin typeface="Calibri" panose="020F0502020204030204" pitchFamily="34" charset="0"/>
                        </a:rPr>
                        <a:t>PRESUPUESTO </a:t>
                      </a: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EJECUTADO AÑO 2017 (Bs)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PRESUPUESTO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AÑO 2018 (Bs)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s-VE" sz="1400" b="1" u="none" strike="noStrike" dirty="0">
                          <a:effectLst/>
                          <a:latin typeface="Calibri" panose="020F0502020204030204" pitchFamily="34" charset="0"/>
                        </a:rPr>
                        <a:t>*INFLACIÓN </a:t>
                      </a: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(%)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s-VE" sz="1400" b="1" u="none" strike="noStrike" dirty="0">
                          <a:effectLst/>
                          <a:latin typeface="Calibri" panose="020F0502020204030204" pitchFamily="34" charset="0"/>
                        </a:rPr>
                        <a:t>VARIACIÓN </a:t>
                      </a: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NOMINAL </a:t>
                      </a:r>
                      <a:endParaRPr lang="es-VE" sz="1400" b="1" u="none" strike="noStrike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(%)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s-VE" sz="1400" b="1" u="none" strike="noStrike" dirty="0">
                          <a:effectLst/>
                          <a:latin typeface="Calibri" panose="020F0502020204030204" pitchFamily="34" charset="0"/>
                        </a:rPr>
                        <a:t>VARIACIÓN </a:t>
                      </a: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REAL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(%)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</a:tr>
              <a:tr h="39737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s-VE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948.270.303,25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s-VE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2.855.404.325,52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s-VE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2.660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s-VE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201,12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s-VE" sz="140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s-VE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89,09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8981">
                <a:tc gridSpan="5"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VE" sz="1400" b="1" u="none" strike="noStrike" dirty="0">
                          <a:effectLst/>
                          <a:latin typeface="Calibri" panose="020F0502020204030204" pitchFamily="34" charset="0"/>
                        </a:rPr>
                        <a:t>*Según la Asamblea Nacional, la tasa de inflación para el </a:t>
                      </a: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año</a:t>
                      </a:r>
                      <a:r>
                        <a:rPr lang="es-VE" sz="1400" b="1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2017 </a:t>
                      </a:r>
                      <a:r>
                        <a:rPr lang="es-VE" sz="1400" b="1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es </a:t>
                      </a: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del </a:t>
                      </a:r>
                      <a:r>
                        <a:rPr lang="es-VE" sz="1400" b="1" u="none" strike="noStrike" dirty="0">
                          <a:effectLst/>
                          <a:latin typeface="Calibri" panose="020F0502020204030204" pitchFamily="34" charset="0"/>
                        </a:rPr>
                        <a:t>2.660%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Resultado de imagen para imagenes de verduras animadas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622" y="10728969"/>
            <a:ext cx="2448272" cy="21422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Rectángulo"/>
          <p:cNvSpPr/>
          <p:nvPr/>
        </p:nvSpPr>
        <p:spPr>
          <a:xfrm>
            <a:off x="3816574" y="12673185"/>
            <a:ext cx="35283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VE" sz="1600" b="1" dirty="0">
                <a:latin typeface="Calibri" panose="020F0502020204030204" pitchFamily="34" charset="0"/>
              </a:rPr>
              <a:t>La agricultura es la principal actividad económica del </a:t>
            </a:r>
            <a:r>
              <a:rPr lang="es-VE" sz="1600" b="1" dirty="0" smtClean="0">
                <a:latin typeface="Calibri" panose="020F0502020204030204" pitchFamily="34" charset="0"/>
              </a:rPr>
              <a:t>área, produce </a:t>
            </a:r>
            <a:r>
              <a:rPr lang="es-VE" sz="1600" b="1" dirty="0">
                <a:latin typeface="Calibri" panose="020F0502020204030204" pitchFamily="34" charset="0"/>
              </a:rPr>
              <a:t>más de 40 </a:t>
            </a:r>
            <a:r>
              <a:rPr lang="es-VE" sz="1600" b="1" dirty="0" smtClean="0">
                <a:latin typeface="Calibri" panose="020F0502020204030204" pitchFamily="34" charset="0"/>
              </a:rPr>
              <a:t>rubros.</a:t>
            </a:r>
            <a:endParaRPr lang="es-VE" sz="1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830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519" y="2952105"/>
            <a:ext cx="9360671" cy="67710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121917" tIns="60958" rIns="121917" bIns="60958" rtlCol="0" anchor="ctr">
            <a:spAutoFit/>
          </a:bodyPr>
          <a:lstStyle/>
          <a:p>
            <a:pPr algn="just"/>
            <a:r>
              <a:rPr lang="es-VE" sz="3600" b="1" dirty="0">
                <a:solidFill>
                  <a:schemeClr val="bg1"/>
                </a:solidFill>
                <a:latin typeface="Mistral" panose="03090702030407020403" pitchFamily="66" charset="0"/>
              </a:rPr>
              <a:t>PRESUPUESTO DE </a:t>
            </a:r>
            <a:r>
              <a:rPr lang="es-VE" sz="3600" b="1" dirty="0" smtClean="0">
                <a:solidFill>
                  <a:schemeClr val="bg1"/>
                </a:solidFill>
                <a:latin typeface="Mistral" panose="03090702030407020403" pitchFamily="66" charset="0"/>
              </a:rPr>
              <a:t>INGRESOS              2.855.404.325,20 Bs</a:t>
            </a:r>
            <a:endParaRPr lang="es-VE" sz="3600" b="1" dirty="0">
              <a:solidFill>
                <a:schemeClr val="bg1"/>
              </a:solidFill>
              <a:latin typeface="Mistral" panose="03090702030407020403" pitchFamily="66" charset="0"/>
            </a:endParaRPr>
          </a:p>
        </p:txBody>
      </p:sp>
      <p:graphicFrame>
        <p:nvGraphicFramePr>
          <p:cNvPr id="7" name="1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3285936"/>
              </p:ext>
            </p:extLst>
          </p:nvPr>
        </p:nvGraphicFramePr>
        <p:xfrm>
          <a:off x="4824687" y="3312145"/>
          <a:ext cx="5965331" cy="3366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81726"/>
              </p:ext>
            </p:extLst>
          </p:nvPr>
        </p:nvGraphicFramePr>
        <p:xfrm>
          <a:off x="336148" y="3960217"/>
          <a:ext cx="4488538" cy="1917082"/>
        </p:xfrm>
        <a:graphic>
          <a:graphicData uri="http://schemas.openxmlformats.org/drawingml/2006/table">
            <a:tbl>
              <a:tblPr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{F5AB1C69-6EDB-4FF4-983F-18BD219EF322}</a:tableStyleId>
              </a:tblPr>
              <a:tblGrid>
                <a:gridCol w="2483021"/>
                <a:gridCol w="1444450"/>
                <a:gridCol w="561067"/>
              </a:tblGrid>
              <a:tr h="111459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s-V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INGRESOS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80" marR="21980" marT="10646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MONTO (</a:t>
                      </a: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Bs)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80" marR="21980" marT="10646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s-VE" sz="1400" b="1" u="none" strike="noStrike" dirty="0"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80" marR="21980" marT="10646" marB="0" anchor="ctr">
                    <a:solidFill>
                      <a:schemeClr val="accent6"/>
                    </a:solidFill>
                  </a:tcPr>
                </a:tc>
              </a:tr>
              <a:tr h="55488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Ingresos</a:t>
                      </a:r>
                      <a:r>
                        <a:rPr lang="es-VE" sz="1400" b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Ordinarios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80" marR="21980" marT="10646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276.882.968,65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80" marR="21980" marT="10646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9,70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80" marR="21980" marT="10646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7549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s-VE" sz="1400" b="0" u="none" strike="noStrike" dirty="0">
                          <a:effectLst/>
                          <a:latin typeface="Calibri" panose="020F0502020204030204" pitchFamily="34" charset="0"/>
                        </a:rPr>
                        <a:t>Situado Municipal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80" marR="21980" marT="10646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1.423.032.986,00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80" marR="21980" marT="10646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49,83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80" marR="21980" marT="10646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91618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s-VE" sz="1400" b="0" u="none" strike="noStrike" dirty="0">
                          <a:effectLst/>
                          <a:latin typeface="Calibri" panose="020F0502020204030204" pitchFamily="34" charset="0"/>
                        </a:rPr>
                        <a:t>Fondo de </a:t>
                      </a: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Compensación</a:t>
                      </a:r>
                    </a:p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Interterritorial</a:t>
                      </a:r>
                      <a:r>
                        <a:rPr lang="es-VE" sz="1400" b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(FCI</a:t>
                      </a: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80" marR="21980" marT="10646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1.155.488.370,55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80" marR="21980" marT="10646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40,47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80" marR="21980" marT="10646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5971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TOTAL INGRESOS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80" marR="21980" marT="10646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2.855.404.325,20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80" marR="21980" marT="10646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s-V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80" marR="21980" marT="10646" marB="0" anchor="ctr"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3331912" y="6264473"/>
            <a:ext cx="7477500" cy="55399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121917" tIns="60958" rIns="121917" bIns="60958" rtlCol="0" anchor="ctr">
            <a:spAutoFit/>
          </a:bodyPr>
          <a:lstStyle/>
          <a:p>
            <a:pPr algn="r"/>
            <a:r>
              <a:rPr lang="es-VE" sz="2800" dirty="0">
                <a:latin typeface="Mistral" panose="03090702030407020403" pitchFamily="66" charset="0"/>
              </a:rPr>
              <a:t> 276.882.968,65 Bs        INGRESOS ORDINARIOS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618093"/>
              </p:ext>
            </p:extLst>
          </p:nvPr>
        </p:nvGraphicFramePr>
        <p:xfrm>
          <a:off x="4104606" y="7018155"/>
          <a:ext cx="6641620" cy="2472071"/>
        </p:xfrm>
        <a:graphic>
          <a:graphicData uri="http://schemas.openxmlformats.org/drawingml/2006/table">
            <a:tbl>
              <a:tblPr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660404"/>
                <a:gridCol w="3058642"/>
                <a:gridCol w="1310846"/>
                <a:gridCol w="611728"/>
              </a:tblGrid>
              <a:tr h="34725"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INGRESOS ORDINARIOS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10" marR="17910" marT="8674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VE" sz="1200" b="1" dirty="0">
                        <a:latin typeface="Calibri" panose="020F0502020204030204" pitchFamily="34" charset="0"/>
                      </a:endParaRPr>
                    </a:p>
                  </a:txBody>
                  <a:tcPr marL="7761" marR="7761" marT="7761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V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MONTO (</a:t>
                      </a:r>
                      <a:r>
                        <a:rPr lang="es-V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Bs)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10" marR="17910" marT="867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V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10" marR="17910" marT="8674" marB="0" anchor="ctr">
                    <a:solidFill>
                      <a:srgbClr val="92D050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>
                          <a:effectLst/>
                          <a:latin typeface="Calibri" panose="020F0502020204030204" pitchFamily="34" charset="0"/>
                        </a:rPr>
                        <a:t>Impuestos Indirectos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10" marR="17910" marT="8674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 sz="1200" dirty="0"/>
                    </a:p>
                  </a:txBody>
                  <a:tcPr marL="7761" marR="7761" marT="7761" marB="0" anchor="ctr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119.491.793,42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10" marR="17910" marT="8674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43,16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12064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78869"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>
                          <a:effectLst/>
                          <a:latin typeface="Calibri" panose="020F0502020204030204" pitchFamily="34" charset="0"/>
                        </a:rPr>
                        <a:t>Ingresos Por Tasas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10" marR="17910" marT="8674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 sz="1200" dirty="0"/>
                    </a:p>
                  </a:txBody>
                  <a:tcPr marL="7761" marR="7761" marT="7761" marB="0" anchor="ctr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131.183.175,23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10" marR="17910" marT="8674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47,38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12064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06925">
                <a:tc rowSpan="4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Otros *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10" marR="17910" marT="86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>
                          <a:effectLst/>
                          <a:latin typeface="Calibri" panose="020F0502020204030204" pitchFamily="34" charset="0"/>
                        </a:rPr>
                        <a:t>Ingresos por contribuciones especiales 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10" marR="17910" marT="8674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13.887.000,00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10" marR="17910" marT="8674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5,02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12064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>
                          <a:effectLst/>
                          <a:latin typeface="Calibri" panose="020F0502020204030204" pitchFamily="34" charset="0"/>
                        </a:rPr>
                        <a:t>Ingresos de la propiedad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10" marR="17910" marT="8674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2.637.000,00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10" marR="17910" marT="8674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0,95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12064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2595"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>
                          <a:effectLst/>
                          <a:latin typeface="Calibri" panose="020F0502020204030204" pitchFamily="34" charset="0"/>
                        </a:rPr>
                        <a:t>Diversos Ingresos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10" marR="17910" marT="8674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684.000,00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10" marR="17910" marT="8674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0,25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12064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36675"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>
                          <a:effectLst/>
                          <a:latin typeface="Calibri" panose="020F0502020204030204" pitchFamily="34" charset="0"/>
                        </a:rPr>
                        <a:t>Otros Ingresos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10" marR="17910" marT="8674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9.000.000,00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10" marR="17910" marT="8674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3,25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12064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64731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s-V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r>
                        <a:rPr lang="es-VE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INGRESOS OTROS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10" marR="17910" marT="8674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s-V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1" marR="7761" marT="7761" marB="0" anchor="ctr"/>
                </a:tc>
                <a:tc>
                  <a:txBody>
                    <a:bodyPr/>
                    <a:lstStyle/>
                    <a:p>
                      <a:pPr marL="0" marR="0" indent="0" algn="r" defTabSz="123433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13.887.000,00</a:t>
                      </a:r>
                      <a:endParaRPr lang="es-VE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10" marR="17910" marT="8674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V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9,47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12064" marB="0" anchor="ctr">
                    <a:solidFill>
                      <a:schemeClr val="accent6"/>
                    </a:solidFill>
                  </a:tcPr>
                </a:tc>
              </a:tr>
              <a:tr h="164731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s-V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INGRESOS ORDINARIOS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10" marR="17910" marT="8674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123433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276.882.968,65</a:t>
                      </a:r>
                    </a:p>
                  </a:txBody>
                  <a:tcPr marL="17910" marR="17910" marT="8674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V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12064" marB="0">
                    <a:solidFill>
                      <a:srgbClr val="92D050"/>
                    </a:solidFill>
                  </a:tcPr>
                </a:tc>
              </a:tr>
              <a:tr h="201558">
                <a:tc gridSpan="4">
                  <a:txBody>
                    <a:bodyPr/>
                    <a:lstStyle/>
                    <a:p>
                      <a:pPr algn="just" fontAlgn="ctr">
                        <a:lnSpc>
                          <a:spcPct val="100000"/>
                        </a:lnSpc>
                      </a:pPr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*Se agruparon</a:t>
                      </a:r>
                      <a:r>
                        <a:rPr lang="es-VE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los ingresos por contribuciones especiales, ingresos de la propiedad, diversos ingresos y otros ingresos, en una sola categoría por ser ingresos bajos.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10" marR="17910" marT="8674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1234331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1" marR="7761" marT="776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234331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1" marR="7761" marT="776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872388"/>
              </p:ext>
            </p:extLst>
          </p:nvPr>
        </p:nvGraphicFramePr>
        <p:xfrm>
          <a:off x="-460080" y="6597142"/>
          <a:ext cx="4827712" cy="3347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16 CuadroTexto"/>
          <p:cNvSpPr txBox="1"/>
          <p:nvPr/>
        </p:nvSpPr>
        <p:spPr>
          <a:xfrm>
            <a:off x="5616774" y="9888721"/>
            <a:ext cx="5173244" cy="49243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lIns="121917" tIns="60958" rIns="121917" bIns="60958" rtlCol="0" anchor="ctr">
            <a:spAutoFit/>
          </a:bodyPr>
          <a:lstStyle/>
          <a:p>
            <a:pPr algn="r"/>
            <a:r>
              <a:rPr lang="es-VE" sz="2400" dirty="0" smtClean="0">
                <a:latin typeface="Mistral" panose="03090702030407020403" pitchFamily="66" charset="0"/>
              </a:rPr>
              <a:t> 119.491.793,42 Bs        IMPUESTOS INDIRECTOS</a:t>
            </a:r>
            <a:endParaRPr lang="es-VE" sz="2400" dirty="0">
              <a:latin typeface="Mistral" panose="03090702030407020403" pitchFamily="66" charset="0"/>
            </a:endParaRPr>
          </a:p>
        </p:txBody>
      </p:sp>
      <p:graphicFrame>
        <p:nvGraphicFramePr>
          <p:cNvPr id="20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9712483"/>
              </p:ext>
            </p:extLst>
          </p:nvPr>
        </p:nvGraphicFramePr>
        <p:xfrm>
          <a:off x="-143866" y="10172587"/>
          <a:ext cx="4619218" cy="3526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6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4685604"/>
              </p:ext>
            </p:extLst>
          </p:nvPr>
        </p:nvGraphicFramePr>
        <p:xfrm>
          <a:off x="6680697" y="10416859"/>
          <a:ext cx="4248472" cy="3391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708567"/>
              </p:ext>
            </p:extLst>
          </p:nvPr>
        </p:nvGraphicFramePr>
        <p:xfrm>
          <a:off x="3672559" y="10964738"/>
          <a:ext cx="3744416" cy="134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5"/>
                <a:gridCol w="1218544"/>
                <a:gridCol w="581657"/>
              </a:tblGrid>
              <a:tr h="205407">
                <a:tc>
                  <a:txBody>
                    <a:bodyPr/>
                    <a:lstStyle/>
                    <a:p>
                      <a:pPr algn="just" fontAlgn="b">
                        <a:lnSpc>
                          <a:spcPct val="100000"/>
                        </a:lnSpc>
                      </a:pP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MONTO (</a:t>
                      </a: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Bs)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1" u="none" strike="noStrike" dirty="0"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5927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0000"/>
                        </a:lnSpc>
                      </a:pP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INGRESOS POR TASAS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131.183.175,23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rgbClr val="92D050"/>
                    </a:solidFill>
                  </a:tcPr>
                </a:tc>
              </a:tr>
              <a:tr h="206447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0000"/>
                        </a:lnSpc>
                      </a:pPr>
                      <a:r>
                        <a:rPr lang="es-VE" sz="1400" b="0" u="none" strike="noStrike" dirty="0">
                          <a:effectLst/>
                          <a:latin typeface="Calibri" panose="020F0502020204030204" pitchFamily="34" charset="0"/>
                        </a:rPr>
                        <a:t> Aseo Domiciliario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70.433.175,23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53,69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34959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0000"/>
                        </a:lnSpc>
                      </a:pPr>
                      <a:r>
                        <a:rPr lang="es-VE" sz="1400" b="0" u="none" strike="noStrike" dirty="0">
                          <a:effectLst/>
                          <a:latin typeface="Calibri" panose="020F0502020204030204" pitchFamily="34" charset="0"/>
                        </a:rPr>
                        <a:t>Servicio de Distribución de Agua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36.000.000,00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27,44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7487">
                <a:tc>
                  <a:txBody>
                    <a:bodyPr/>
                    <a:lstStyle/>
                    <a:p>
                      <a:pPr algn="just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24.750.000,00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18,87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841314"/>
              </p:ext>
            </p:extLst>
          </p:nvPr>
        </p:nvGraphicFramePr>
        <p:xfrm>
          <a:off x="3672558" y="12385153"/>
          <a:ext cx="3744416" cy="9272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6"/>
                <a:gridCol w="1212604"/>
                <a:gridCol w="587596"/>
              </a:tblGrid>
              <a:tr h="121435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0000"/>
                        </a:lnSpc>
                      </a:pP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IMPUESTOS INDIRECTOS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119.491.793,42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chemeClr val="accent6"/>
                    </a:solidFill>
                  </a:tcPr>
                </a:tc>
              </a:tr>
              <a:tr h="165469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0000"/>
                        </a:lnSpc>
                      </a:pPr>
                      <a:r>
                        <a:rPr lang="es-VE" sz="1400" b="0" u="none" strike="noStrike" dirty="0">
                          <a:effectLst/>
                          <a:latin typeface="Calibri" panose="020F0502020204030204" pitchFamily="34" charset="0"/>
                        </a:rPr>
                        <a:t>Patente de Industria y Comercio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98.071.793,42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82,07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3086">
                <a:tc>
                  <a:txBody>
                    <a:bodyPr/>
                    <a:lstStyle/>
                    <a:p>
                      <a:pPr algn="just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21.420.000,00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VE" sz="1400" b="0" u="none" strike="noStrike" dirty="0" smtClean="0">
                          <a:effectLst/>
                          <a:latin typeface="Calibri" panose="020F0502020204030204" pitchFamily="34" charset="0"/>
                        </a:rPr>
                        <a:t>17.93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06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4" name="43 CuadroTexto"/>
          <p:cNvSpPr txBox="1"/>
          <p:nvPr/>
        </p:nvSpPr>
        <p:spPr>
          <a:xfrm>
            <a:off x="13177614" y="2952105"/>
            <a:ext cx="8424936" cy="55399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121917" tIns="60958" rIns="121917" bIns="60958" rtlCol="0" anchor="ctr">
            <a:spAutoFit/>
          </a:bodyPr>
          <a:lstStyle/>
          <a:p>
            <a:pPr algn="r"/>
            <a:r>
              <a:rPr lang="es-VE" sz="2800" dirty="0" smtClean="0">
                <a:latin typeface="Mistral" panose="03090702030407020403" pitchFamily="66" charset="0"/>
              </a:rPr>
              <a:t>2.578.521.356,55 Bs       TRANSFERENCIAS DEL GOBIERNO CENTRAL</a:t>
            </a:r>
            <a:endParaRPr lang="es-VE" sz="2800" dirty="0">
              <a:latin typeface="Mistral" panose="03090702030407020403" pitchFamily="66" charset="0"/>
            </a:endParaRPr>
          </a:p>
        </p:txBody>
      </p:sp>
      <p:pic>
        <p:nvPicPr>
          <p:cNvPr id="1026" name="Picture 2" descr="Resultado de imagen para imagenes de inversion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E7ECF0"/>
              </a:clrFrom>
              <a:clrTo>
                <a:srgbClr val="E7EC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6206" y="6304305"/>
            <a:ext cx="3337106" cy="20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68 Elipse"/>
          <p:cNvSpPr/>
          <p:nvPr/>
        </p:nvSpPr>
        <p:spPr>
          <a:xfrm>
            <a:off x="16417974" y="4968329"/>
            <a:ext cx="2952328" cy="2808312"/>
          </a:xfrm>
          <a:prstGeom prst="ellips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0" name="69 Rectángulo"/>
          <p:cNvSpPr/>
          <p:nvPr/>
        </p:nvSpPr>
        <p:spPr>
          <a:xfrm>
            <a:off x="16552711" y="5252293"/>
            <a:ext cx="26642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VE" sz="1600" dirty="0" smtClean="0">
                <a:latin typeface="Calibri" panose="020F0502020204030204" pitchFamily="34" charset="0"/>
              </a:rPr>
              <a:t>*El </a:t>
            </a:r>
            <a:r>
              <a:rPr lang="es-VE" sz="1600" dirty="0">
                <a:latin typeface="Calibri" panose="020F0502020204030204" pitchFamily="34" charset="0"/>
              </a:rPr>
              <a:t>Fondo </a:t>
            </a:r>
            <a:r>
              <a:rPr lang="es-VE" sz="1600" dirty="0" smtClean="0">
                <a:latin typeface="Calibri" panose="020F0502020204030204" pitchFamily="34" charset="0"/>
              </a:rPr>
              <a:t>de</a:t>
            </a:r>
          </a:p>
          <a:p>
            <a:pPr algn="ctr"/>
            <a:r>
              <a:rPr lang="es-VE" sz="1600" dirty="0" smtClean="0">
                <a:latin typeface="Calibri" panose="020F0502020204030204" pitchFamily="34" charset="0"/>
              </a:rPr>
              <a:t>Compensación </a:t>
            </a:r>
            <a:r>
              <a:rPr lang="es-VE" sz="1600" dirty="0">
                <a:latin typeface="Calibri" panose="020F0502020204030204" pitchFamily="34" charset="0"/>
              </a:rPr>
              <a:t>Interterritorial es un instrumento de </a:t>
            </a:r>
            <a:r>
              <a:rPr lang="es-VE" sz="1600" dirty="0" smtClean="0">
                <a:latin typeface="Calibri" panose="020F0502020204030204" pitchFamily="34" charset="0"/>
              </a:rPr>
              <a:t>financiación, consiste en </a:t>
            </a:r>
            <a:r>
              <a:rPr lang="es-VE" sz="1600" dirty="0">
                <a:latin typeface="Calibri" panose="020F0502020204030204" pitchFamily="34" charset="0"/>
              </a:rPr>
              <a:t>un fondo con destino a gastos de inversión, con el fin de corregir desequilibrios </a:t>
            </a:r>
            <a:r>
              <a:rPr lang="es-VE" sz="1600" dirty="0" smtClean="0">
                <a:latin typeface="Calibri" panose="020F0502020204030204" pitchFamily="34" charset="0"/>
              </a:rPr>
              <a:t>económicos entre los Estados y Municipios.</a:t>
            </a:r>
            <a:endParaRPr lang="es-VE" sz="1600" dirty="0">
              <a:latin typeface="Calibri" panose="020F0502020204030204" pitchFamily="34" charset="0"/>
            </a:endParaRPr>
          </a:p>
        </p:txBody>
      </p:sp>
      <p:sp>
        <p:nvSpPr>
          <p:cNvPr id="71" name="70 CuadroTexto"/>
          <p:cNvSpPr txBox="1"/>
          <p:nvPr/>
        </p:nvSpPr>
        <p:spPr>
          <a:xfrm>
            <a:off x="11085482" y="5311526"/>
            <a:ext cx="5332492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VE" sz="2800" b="1" dirty="0" smtClean="0">
                <a:latin typeface="Calibri" panose="020F0502020204030204" pitchFamily="34" charset="0"/>
              </a:rPr>
              <a:t>REPRESENTAN </a:t>
            </a:r>
            <a:r>
              <a:rPr lang="es-VE" sz="2800" b="1" dirty="0" smtClean="0">
                <a:latin typeface="Calibri" panose="020F0502020204030204" pitchFamily="34" charset="0"/>
              </a:rPr>
              <a:t>EL 90,30% DEL TOTAL</a:t>
            </a:r>
            <a:r>
              <a:rPr lang="es-VE" sz="2800" b="1" dirty="0">
                <a:latin typeface="Calibri" panose="020F0502020204030204" pitchFamily="34" charset="0"/>
              </a:rPr>
              <a:t> </a:t>
            </a:r>
            <a:r>
              <a:rPr lang="es-VE" sz="2800" b="1" dirty="0" smtClean="0">
                <a:latin typeface="Calibri" panose="020F0502020204030204" pitchFamily="34" charset="0"/>
              </a:rPr>
              <a:t>DE  INGRESOS NETOS MUNICIPALES</a:t>
            </a:r>
            <a:endParaRPr lang="es-VE" sz="2800" b="1" dirty="0">
              <a:latin typeface="Calibri" panose="020F0502020204030204" pitchFamily="34" charset="0"/>
            </a:endParaRPr>
          </a:p>
        </p:txBody>
      </p:sp>
      <p:graphicFrame>
        <p:nvGraphicFramePr>
          <p:cNvPr id="74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5242630"/>
              </p:ext>
            </p:extLst>
          </p:nvPr>
        </p:nvGraphicFramePr>
        <p:xfrm>
          <a:off x="8713118" y="6344362"/>
          <a:ext cx="11809312" cy="7516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0306496" y="11089009"/>
            <a:ext cx="1295904" cy="30777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es-VE" sz="1400" b="1" dirty="0" smtClean="0">
                <a:latin typeface="Calibri" panose="020F0502020204030204" pitchFamily="34" charset="0"/>
              </a:rPr>
              <a:t>300.000.000,0</a:t>
            </a:r>
            <a:endParaRPr lang="es-VE" sz="1400" b="1" dirty="0">
              <a:latin typeface="Calibri" panose="020F0502020204030204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20306496" y="11521057"/>
            <a:ext cx="1296054" cy="307777"/>
          </a:xfrm>
          <a:prstGeom prst="rect">
            <a:avLst/>
          </a:prstGeom>
          <a:solidFill>
            <a:srgbClr val="EBB28F"/>
          </a:solidFill>
        </p:spPr>
        <p:txBody>
          <a:bodyPr wrap="square" rtlCol="0">
            <a:spAutoFit/>
          </a:bodyPr>
          <a:lstStyle/>
          <a:p>
            <a:pPr algn="r"/>
            <a:r>
              <a:rPr lang="es-VE" sz="1400" b="1" dirty="0" smtClean="0">
                <a:latin typeface="Calibri" panose="020F0502020204030204" pitchFamily="34" charset="0"/>
              </a:rPr>
              <a:t>15.488.370,55</a:t>
            </a:r>
            <a:endParaRPr lang="es-VE" sz="1400" b="1" dirty="0">
              <a:latin typeface="Calibri" panose="020F0502020204030204" pitchFamily="34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20306496" y="12025113"/>
            <a:ext cx="1295904" cy="307777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r"/>
            <a:r>
              <a:rPr lang="es-VE" sz="1400" b="1" dirty="0" smtClean="0">
                <a:latin typeface="Calibri" panose="020F0502020204030204" pitchFamily="34" charset="0"/>
              </a:rPr>
              <a:t>10.000.000,00</a:t>
            </a:r>
            <a:endParaRPr lang="es-VE" sz="1400" b="1" dirty="0">
              <a:latin typeface="Calibri" panose="020F0502020204030204" pitchFamily="34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20306496" y="12457161"/>
            <a:ext cx="1296054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r"/>
            <a:r>
              <a:rPr lang="es-VE" sz="1400" b="1" dirty="0" smtClean="0">
                <a:latin typeface="Calibri" panose="020F0502020204030204" pitchFamily="34" charset="0"/>
              </a:rPr>
              <a:t>20.000.000,00</a:t>
            </a:r>
            <a:endParaRPr lang="es-VE" sz="1400" b="1" dirty="0">
              <a:latin typeface="Calibri" panose="020F0502020204030204" pitchFamily="34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20306496" y="12889209"/>
            <a:ext cx="1295904" cy="307777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r"/>
            <a:r>
              <a:rPr lang="es-VE" sz="1400" b="1" dirty="0" smtClean="0">
                <a:latin typeface="Calibri" panose="020F0502020204030204" pitchFamily="34" charset="0"/>
              </a:rPr>
              <a:t>70.000.000,00</a:t>
            </a:r>
            <a:endParaRPr lang="es-VE" sz="1400" b="1" dirty="0">
              <a:latin typeface="Calibri" panose="020F0502020204030204" pitchFamily="34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20306496" y="13321257"/>
            <a:ext cx="1295904" cy="30777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r"/>
            <a:r>
              <a:rPr lang="es-VE" sz="1400" b="1" dirty="0" smtClean="0">
                <a:latin typeface="Calibri" panose="020F0502020204030204" pitchFamily="34" charset="0"/>
              </a:rPr>
              <a:t>100.000.000,0</a:t>
            </a:r>
            <a:endParaRPr lang="es-VE" sz="1400" b="1" dirty="0">
              <a:latin typeface="Calibri" panose="020F0502020204030204" pitchFamily="34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20306496" y="10656961"/>
            <a:ext cx="1295904" cy="307777"/>
          </a:xfrm>
          <a:prstGeom prst="rect">
            <a:avLst/>
          </a:prstGeom>
          <a:solidFill>
            <a:srgbClr val="DAA600"/>
          </a:solidFill>
        </p:spPr>
        <p:txBody>
          <a:bodyPr wrap="square" rtlCol="0">
            <a:spAutoFit/>
          </a:bodyPr>
          <a:lstStyle/>
          <a:p>
            <a:pPr algn="r"/>
            <a:r>
              <a:rPr lang="es-VE" sz="1400" b="1" dirty="0" smtClean="0">
                <a:latin typeface="Calibri" panose="020F0502020204030204" pitchFamily="34" charset="0"/>
              </a:rPr>
              <a:t>100.000.000,0</a:t>
            </a:r>
            <a:endParaRPr lang="es-VE" sz="1400" b="1" dirty="0">
              <a:latin typeface="Calibri" panose="020F0502020204030204" pitchFamily="34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20306496" y="10224913"/>
            <a:ext cx="1295904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s-VE" sz="1400" b="1" dirty="0" smtClean="0">
                <a:latin typeface="Calibri" panose="020F0502020204030204" pitchFamily="34" charset="0"/>
              </a:rPr>
              <a:t>100.000.000,0</a:t>
            </a:r>
            <a:endParaRPr lang="es-VE" sz="1400" b="1" dirty="0">
              <a:latin typeface="Calibri" panose="020F05020202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20306496" y="9792865"/>
            <a:ext cx="1295904" cy="30777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s-VE" sz="1400" b="1" dirty="0" smtClean="0">
                <a:latin typeface="Calibri" panose="020F0502020204030204" pitchFamily="34" charset="0"/>
              </a:rPr>
              <a:t>70.000.000,00</a:t>
            </a:r>
            <a:endParaRPr lang="es-VE" sz="1400" b="1" dirty="0">
              <a:latin typeface="Calibri" panose="020F0502020204030204" pitchFamily="34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20306496" y="9288809"/>
            <a:ext cx="1295904" cy="30777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s-VE" sz="1400" b="1" dirty="0" smtClean="0">
                <a:latin typeface="Calibri" panose="020F0502020204030204" pitchFamily="34" charset="0"/>
              </a:rPr>
              <a:t>200.000.000,0</a:t>
            </a:r>
            <a:endParaRPr lang="es-VE" sz="1400" b="1" dirty="0">
              <a:latin typeface="Calibri" panose="020F0502020204030204" pitchFamily="34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20306496" y="8856761"/>
            <a:ext cx="1296053" cy="3077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s-VE" sz="1400" b="1" dirty="0" smtClean="0">
                <a:latin typeface="Calibri" panose="020F0502020204030204" pitchFamily="34" charset="0"/>
              </a:rPr>
              <a:t>120.000.000,0</a:t>
            </a:r>
            <a:endParaRPr lang="es-VE" sz="1400" b="1" dirty="0">
              <a:latin typeface="Calibri" panose="020F0502020204030204" pitchFamily="34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20306496" y="8424713"/>
            <a:ext cx="1295903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VE" sz="1400" b="1" dirty="0" smtClean="0">
                <a:latin typeface="Calibri" panose="020F0502020204030204" pitchFamily="34" charset="0"/>
              </a:rPr>
              <a:t>50,000,000.00</a:t>
            </a:r>
            <a:endParaRPr lang="es-VE" sz="1400" b="1" dirty="0">
              <a:latin typeface="Calibri" panose="020F0502020204030204" pitchFamily="34" charset="0"/>
            </a:endParaRPr>
          </a:p>
        </p:txBody>
      </p:sp>
      <p:sp>
        <p:nvSpPr>
          <p:cNvPr id="64" name="63 CuadroTexto"/>
          <p:cNvSpPr txBox="1"/>
          <p:nvPr/>
        </p:nvSpPr>
        <p:spPr>
          <a:xfrm>
            <a:off x="150" y="9887962"/>
            <a:ext cx="5173244" cy="49243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lIns="121917" tIns="60958" rIns="121917" bIns="60958" rtlCol="0" anchor="ctr">
            <a:spAutoFit/>
          </a:bodyPr>
          <a:lstStyle/>
          <a:p>
            <a:r>
              <a:rPr lang="es-VE" sz="2400" dirty="0">
                <a:latin typeface="Mistral" panose="03090702030407020403" pitchFamily="66" charset="0"/>
              </a:rPr>
              <a:t>INGRESOS POR TASAS </a:t>
            </a:r>
            <a:r>
              <a:rPr lang="es-VE" sz="2400" dirty="0" smtClean="0">
                <a:latin typeface="Mistral" panose="03090702030407020403" pitchFamily="66" charset="0"/>
              </a:rPr>
              <a:t>           131.183.175,23 </a:t>
            </a:r>
            <a:r>
              <a:rPr lang="es-VE" sz="2400" dirty="0">
                <a:latin typeface="Mistral" panose="03090702030407020403" pitchFamily="66" charset="0"/>
              </a:rPr>
              <a:t>Bs</a:t>
            </a:r>
          </a:p>
        </p:txBody>
      </p:sp>
      <p:cxnSp>
        <p:nvCxnSpPr>
          <p:cNvPr id="76" name="75 Conector recto"/>
          <p:cNvCxnSpPr/>
          <p:nvPr/>
        </p:nvCxnSpPr>
        <p:spPr>
          <a:xfrm flipV="1">
            <a:off x="10798224" y="2953305"/>
            <a:ext cx="11188" cy="10800000"/>
          </a:xfrm>
          <a:prstGeom prst="line">
            <a:avLst/>
          </a:prstGeom>
          <a:ln w="3175"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>
            <a:off x="0" y="2952105"/>
            <a:ext cx="21600000" cy="0"/>
          </a:xfrm>
          <a:prstGeom prst="line">
            <a:avLst/>
          </a:prstGeom>
          <a:ln w="3175"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63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151" y="-222"/>
            <a:ext cx="10746076" cy="28800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73" name="72 Rectángulo"/>
          <p:cNvSpPr/>
          <p:nvPr/>
        </p:nvSpPr>
        <p:spPr>
          <a:xfrm>
            <a:off x="4475352" y="287810"/>
            <a:ext cx="3301662" cy="24087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203200" dist="63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VE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5" name="74 Rectángulo"/>
          <p:cNvSpPr/>
          <p:nvPr/>
        </p:nvSpPr>
        <p:spPr>
          <a:xfrm>
            <a:off x="514912" y="431826"/>
            <a:ext cx="3301662" cy="20680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203200" dist="63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VE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79 Rectángulo"/>
          <p:cNvSpPr/>
          <p:nvPr/>
        </p:nvSpPr>
        <p:spPr>
          <a:xfrm>
            <a:off x="1451016" y="979061"/>
            <a:ext cx="236555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VE" sz="1400" dirty="0">
                <a:latin typeface="Calibri" panose="020F0502020204030204" pitchFamily="34" charset="0"/>
              </a:rPr>
              <a:t>Es un acto mediante el cual se prevén los ingresos y gastos estatales y se autoriza estos últimos para un periodo futuro determinado, que generalmente es de un año.</a:t>
            </a:r>
          </a:p>
        </p:txBody>
      </p:sp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E9EFBB"/>
              </a:clrFrom>
              <a:clrTo>
                <a:srgbClr val="E9EFB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23" y="883268"/>
            <a:ext cx="1114425" cy="161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81 CuadroTexto"/>
          <p:cNvSpPr txBox="1"/>
          <p:nvPr/>
        </p:nvSpPr>
        <p:spPr>
          <a:xfrm>
            <a:off x="514912" y="431825"/>
            <a:ext cx="3301662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r"/>
            <a:r>
              <a:rPr lang="es-VE" sz="1600" b="1" dirty="0" smtClean="0">
                <a:latin typeface="Calibri" panose="020F0502020204030204" pitchFamily="34" charset="0"/>
              </a:rPr>
              <a:t>EL PRESUPUESTO</a:t>
            </a:r>
            <a:endParaRPr lang="es-VE" sz="1600" b="1" dirty="0">
              <a:latin typeface="Calibri" panose="020F0502020204030204" pitchFamily="34" charset="0"/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4392639" y="665226"/>
            <a:ext cx="266429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VE" sz="1400" dirty="0">
                <a:latin typeface="Calibri" panose="020F0502020204030204" pitchFamily="34" charset="0"/>
              </a:rPr>
              <a:t>El presupuesto ciudadano es el documento mediante el cual los gobiernos transparentes y democráticos ponen a </a:t>
            </a:r>
            <a:r>
              <a:rPr lang="es-VE" sz="1400" dirty="0" smtClean="0">
                <a:latin typeface="Calibri" panose="020F0502020204030204" pitchFamily="34" charset="0"/>
              </a:rPr>
              <a:t>disposición de </a:t>
            </a:r>
            <a:r>
              <a:rPr lang="es-VE" sz="1400" dirty="0">
                <a:latin typeface="Calibri" panose="020F0502020204030204" pitchFamily="34" charset="0"/>
              </a:rPr>
              <a:t>la ciudadanía la información necesaria para que conozca, de manera clara y transparente, el destino de los recursos y cómo son utilizados</a:t>
            </a:r>
            <a:endParaRPr lang="es-VE" sz="1400" dirty="0"/>
          </a:p>
        </p:txBody>
      </p:sp>
      <p:pic>
        <p:nvPicPr>
          <p:cNvPr id="84" name="Picture 5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E9EFBB"/>
              </a:clrFrom>
              <a:clrTo>
                <a:srgbClr val="E9EFB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6439" y="1433488"/>
            <a:ext cx="790575" cy="12426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</p:pic>
      <p:sp>
        <p:nvSpPr>
          <p:cNvPr id="85" name="84 CuadroTexto"/>
          <p:cNvSpPr txBox="1"/>
          <p:nvPr/>
        </p:nvSpPr>
        <p:spPr>
          <a:xfrm>
            <a:off x="4475352" y="287809"/>
            <a:ext cx="3301662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VE" sz="1600" b="1" dirty="0" smtClean="0">
                <a:latin typeface="Calibri" panose="020F0502020204030204" pitchFamily="34" charset="0"/>
              </a:rPr>
              <a:t>EL PRESUPUESTO CIUDADANO</a:t>
            </a:r>
            <a:endParaRPr lang="es-VE" sz="1600" b="1" dirty="0">
              <a:latin typeface="Calibri" panose="020F0502020204030204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11809462" y="10368929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800" b="1" dirty="0" smtClean="0">
                <a:latin typeface="Calibri" panose="020F0502020204030204" pitchFamily="34" charset="0"/>
              </a:rPr>
              <a:t>DISTRIBUCIÓN (%) DE PROYECTOS DE INVERSIÓN POR INGRESOS DEL FCI</a:t>
            </a:r>
            <a:endParaRPr lang="es-VE" sz="1800" b="1" dirty="0">
              <a:latin typeface="Calibri" panose="020F0502020204030204" pitchFamily="34" charset="0"/>
            </a:endParaRPr>
          </a:p>
        </p:txBody>
      </p:sp>
      <p:pic>
        <p:nvPicPr>
          <p:cNvPr id="87" name="Picture 10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D4D3D1"/>
              </a:clrFrom>
              <a:clrTo>
                <a:srgbClr val="D4D3D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24355">
            <a:off x="10834323" y="6136742"/>
            <a:ext cx="1695715" cy="1398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4" name="5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154469"/>
              </p:ext>
            </p:extLst>
          </p:nvPr>
        </p:nvGraphicFramePr>
        <p:xfrm>
          <a:off x="12457534" y="3783429"/>
          <a:ext cx="7705056" cy="1272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528"/>
                <a:gridCol w="3852528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VE" sz="2400" b="1" dirty="0" smtClean="0">
                          <a:latin typeface="Calibri" panose="020F0502020204030204" pitchFamily="34" charset="0"/>
                        </a:rPr>
                        <a:t>SITUADO MUNICIPAL</a:t>
                      </a:r>
                      <a:endParaRPr lang="es-VE" sz="2400" b="1" dirty="0">
                        <a:latin typeface="Calibri" panose="020F0502020204030204" pitchFamily="34" charset="0"/>
                      </a:endParaRPr>
                    </a:p>
                  </a:txBody>
                  <a:tcPr marT="57909" marB="5790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VE" sz="2400" b="1" baseline="0" dirty="0" smtClean="0"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s-VE" sz="2400" b="1" baseline="0" dirty="0" smtClean="0">
                          <a:latin typeface="Calibri" panose="020F0502020204030204" pitchFamily="34" charset="0"/>
                        </a:rPr>
                        <a:t>FCI</a:t>
                      </a:r>
                      <a:endParaRPr lang="es-VE" sz="2400" b="1" dirty="0">
                        <a:latin typeface="Calibri" panose="020F0502020204030204" pitchFamily="34" charset="0"/>
                      </a:endParaRPr>
                    </a:p>
                  </a:txBody>
                  <a:tcPr marT="57909" marB="57909" anchor="ctr">
                    <a:solidFill>
                      <a:schemeClr val="accent4"/>
                    </a:solidFill>
                  </a:tcPr>
                </a:tc>
              </a:tr>
              <a:tr h="4416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VE" sz="2400" b="1" dirty="0" smtClean="0">
                          <a:latin typeface="Calibri" panose="020F0502020204030204" pitchFamily="34" charset="0"/>
                        </a:rPr>
                        <a:t>1.423.032.986,00 </a:t>
                      </a:r>
                      <a:r>
                        <a:rPr lang="es-VE" sz="2400" b="1" dirty="0" smtClean="0">
                          <a:latin typeface="Calibri" panose="020F0502020204030204" pitchFamily="34" charset="0"/>
                        </a:rPr>
                        <a:t>Bs.</a:t>
                      </a:r>
                      <a:endParaRPr lang="es-VE" sz="2400" b="1" dirty="0">
                        <a:latin typeface="Calibri" panose="020F0502020204030204" pitchFamily="34" charset="0"/>
                      </a:endParaRPr>
                    </a:p>
                  </a:txBody>
                  <a:tcPr marT="57909" marB="5790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VE" sz="2400" b="1" dirty="0" smtClean="0">
                          <a:latin typeface="Calibri" panose="020F0502020204030204" pitchFamily="34" charset="0"/>
                        </a:rPr>
                        <a:t>1.155.488.370,55 </a:t>
                      </a:r>
                      <a:r>
                        <a:rPr lang="es-VE" sz="2400" b="1" dirty="0" smtClean="0">
                          <a:latin typeface="Calibri" panose="020F0502020204030204" pitchFamily="34" charset="0"/>
                        </a:rPr>
                        <a:t>Bs.</a:t>
                      </a:r>
                      <a:endParaRPr lang="es-VE" sz="2400" b="1" dirty="0">
                        <a:latin typeface="Calibri" panose="020F0502020204030204" pitchFamily="34" charset="0"/>
                      </a:endParaRPr>
                    </a:p>
                  </a:txBody>
                  <a:tcPr marT="57909" marB="57909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5" name="54 Elipse"/>
          <p:cNvSpPr/>
          <p:nvPr/>
        </p:nvSpPr>
        <p:spPr>
          <a:xfrm>
            <a:off x="11557574" y="3737284"/>
            <a:ext cx="1260000" cy="126000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6" name="55 Elipse"/>
          <p:cNvSpPr/>
          <p:nvPr/>
        </p:nvSpPr>
        <p:spPr>
          <a:xfrm>
            <a:off x="19586326" y="3747565"/>
            <a:ext cx="1260000" cy="1260000"/>
          </a:xfrm>
          <a:prstGeom prst="ellipse">
            <a:avLst/>
          </a:prstGeom>
          <a:solidFill>
            <a:schemeClr val="accent4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57" name="56 CuadroTexto"/>
          <p:cNvSpPr txBox="1"/>
          <p:nvPr/>
        </p:nvSpPr>
        <p:spPr>
          <a:xfrm>
            <a:off x="11547675" y="4196313"/>
            <a:ext cx="1269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2800" b="1" dirty="0" smtClean="0">
                <a:latin typeface="Calibri" panose="020F0502020204030204" pitchFamily="34" charset="0"/>
              </a:rPr>
              <a:t>49,83%</a:t>
            </a:r>
            <a:endParaRPr lang="es-VE" sz="2800" b="1" dirty="0">
              <a:latin typeface="Calibri" panose="020F0502020204030204" pitchFamily="34" charset="0"/>
            </a:endParaRPr>
          </a:p>
        </p:txBody>
      </p:sp>
      <p:sp>
        <p:nvSpPr>
          <p:cNvPr id="58" name="57 CuadroTexto"/>
          <p:cNvSpPr txBox="1"/>
          <p:nvPr/>
        </p:nvSpPr>
        <p:spPr>
          <a:xfrm>
            <a:off x="19586326" y="4196313"/>
            <a:ext cx="1269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2800" b="1" dirty="0" smtClean="0">
                <a:latin typeface="Calibri" panose="020F0502020204030204" pitchFamily="34" charset="0"/>
              </a:rPr>
              <a:t>40,47%</a:t>
            </a:r>
            <a:endParaRPr lang="es-VE" sz="2800" b="1" dirty="0">
              <a:latin typeface="Calibri" panose="020F0502020204030204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002923" y="3693858"/>
            <a:ext cx="5743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1800" b="1" dirty="0" smtClean="0">
                <a:latin typeface="Calibri" panose="020F0502020204030204" pitchFamily="34" charset="0"/>
              </a:rPr>
              <a:t>DISTRIBUCIÓN (%) DE LOS INGRESOS NETOS MUNICIPALES</a:t>
            </a:r>
            <a:endParaRPr lang="es-VE" sz="1800" b="1" dirty="0">
              <a:latin typeface="Calibri" panose="020F0502020204030204" pitchFamily="34" charset="0"/>
            </a:endParaRPr>
          </a:p>
        </p:txBody>
      </p:sp>
      <p:cxnSp>
        <p:nvCxnSpPr>
          <p:cNvPr id="101" name="100 Conector recto"/>
          <p:cNvCxnSpPr/>
          <p:nvPr/>
        </p:nvCxnSpPr>
        <p:spPr>
          <a:xfrm flipH="1" flipV="1">
            <a:off x="10801350" y="7614633"/>
            <a:ext cx="3819878" cy="17992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2" name="101 Elipse"/>
          <p:cNvSpPr/>
          <p:nvPr/>
        </p:nvSpPr>
        <p:spPr>
          <a:xfrm>
            <a:off x="14725806" y="7560617"/>
            <a:ext cx="180000" cy="180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pic>
        <p:nvPicPr>
          <p:cNvPr id="103" name="Picture 5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E9EFBB"/>
              </a:clrFrom>
              <a:clrTo>
                <a:srgbClr val="E9EFB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2550" y="6541470"/>
            <a:ext cx="1854159" cy="1618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20649792" y="7740617"/>
            <a:ext cx="6880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b="1" dirty="0" smtClean="0">
                <a:latin typeface="Calibri" panose="020F0502020204030204" pitchFamily="34" charset="0"/>
              </a:rPr>
              <a:t>Bs.</a:t>
            </a:r>
            <a:endParaRPr lang="es-VE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3050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Personalizado 3">
      <a:dk1>
        <a:sysClr val="windowText" lastClr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92D050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1269</TotalTime>
  <Words>800</Words>
  <Application>Microsoft Office PowerPoint</Application>
  <PresentationFormat>Personalizado</PresentationFormat>
  <Paragraphs>230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Ángulos</vt:lpstr>
      <vt:lpstr>Presentación de PowerPoint</vt:lpstr>
      <vt:lpstr>Presentación de PowerPoint</vt:lpstr>
    </vt:vector>
  </TitlesOfParts>
  <Company>GP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177</cp:revision>
  <dcterms:created xsi:type="dcterms:W3CDTF">2018-05-12T01:15:34Z</dcterms:created>
  <dcterms:modified xsi:type="dcterms:W3CDTF">2018-05-15T03:23:43Z</dcterms:modified>
</cp:coreProperties>
</file>