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3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Apple\Desktop\Maria\9no%20semestre\Presupuesto\Presupuesto%20ciudadano\Presupuesto%20ciudadan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Jesus%20Diaz\Desktop\Economia\Noveno%20semestre\Presupuesto\Presupuesto%20ciudadan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Apple\Desktop\Maria\9no%20semestre\Presupuesto\Presupuesto%20ciudadano\Presupuesto%20ciudadan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Apple\Desktop\Maria\9no%20semestre\Presupuesto\Presupuesto%20ciudadano\Presupuesto%20ciudadan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INGRESOS PRESUPUESTARIOS ESTADALES EJERCICIO FISCAL 2018 (%)</a:t>
            </a:r>
          </a:p>
        </c:rich>
      </c:tx>
      <c:layout>
        <c:manualLayout>
          <c:xMode val="edge"/>
          <c:yMode val="edge"/>
          <c:x val="0.111562451752354"/>
          <c:y val="0.0277777777777778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101421087304"/>
          <c:y val="0.343243292505103"/>
          <c:w val="0.530187491503801"/>
          <c:h val="0.558652303878682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('INGRESOS 2018'!$F$4,'INGRESOS 2018'!$F$16,'INGRESOS 2018'!$F$17)</c:f>
              <c:strCache>
                <c:ptCount val="3"/>
                <c:pt idx="0">
                  <c:v>Ingresos Ordinarios       </c:v>
                </c:pt>
                <c:pt idx="1">
                  <c:v>Situado Estadal</c:v>
                </c:pt>
                <c:pt idx="2">
                  <c:v>Fondo de Compensación Interterritorial</c:v>
                </c:pt>
              </c:strCache>
            </c:strRef>
          </c:cat>
          <c:val>
            <c:numRef>
              <c:f>('INGRESOS 2018'!$H$4,'INGRESOS 2018'!$H$16,'INGRESOS 2018'!$H$17)</c:f>
              <c:numCache>
                <c:formatCode>0.00</c:formatCode>
                <c:ptCount val="3"/>
                <c:pt idx="0">
                  <c:v>0.212110756504354</c:v>
                </c:pt>
                <c:pt idx="1">
                  <c:v>84.21842507651911</c:v>
                </c:pt>
                <c:pt idx="2">
                  <c:v>15.56946416697653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Distribución (%) de gastos por sectores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'Gastos por sector 2018'!$J$5:$J$11</c:f>
              <c:strCache>
                <c:ptCount val="7"/>
                <c:pt idx="0">
                  <c:v>Dirección Superior del estado</c:v>
                </c:pt>
                <c:pt idx="1">
                  <c:v>Seguridad y Defensa</c:v>
                </c:pt>
                <c:pt idx="2">
                  <c:v>Educación</c:v>
                </c:pt>
                <c:pt idx="3">
                  <c:v>Desarrollo urbano, vivienda y servicios conexos</c:v>
                </c:pt>
                <c:pt idx="4">
                  <c:v>Salud</c:v>
                </c:pt>
                <c:pt idx="5">
                  <c:v>Seguridad social</c:v>
                </c:pt>
                <c:pt idx="6">
                  <c:v>Otros</c:v>
                </c:pt>
              </c:strCache>
            </c:strRef>
          </c:cat>
          <c:val>
            <c:numRef>
              <c:f>'Gastos por sector 2018'!$L$5:$L$11</c:f>
              <c:numCache>
                <c:formatCode>0.00</c:formatCode>
                <c:ptCount val="7"/>
                <c:pt idx="0">
                  <c:v>23.63376501561293</c:v>
                </c:pt>
                <c:pt idx="1">
                  <c:v>14.76492538051637</c:v>
                </c:pt>
                <c:pt idx="2">
                  <c:v>10.84285844974797</c:v>
                </c:pt>
                <c:pt idx="3">
                  <c:v>12.92892196924476</c:v>
                </c:pt>
                <c:pt idx="4">
                  <c:v>12.10917689901781</c:v>
                </c:pt>
                <c:pt idx="5">
                  <c:v>10.74022222861048</c:v>
                </c:pt>
                <c:pt idx="6">
                  <c:v>14.98013005724968</c:v>
                </c:pt>
              </c:numCache>
            </c:numRef>
          </c:val>
        </c:ser>
        <c:ser>
          <c:idx val="1"/>
          <c:order val="1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'Gastos por sector 2018'!$J$5:$J$11</c:f>
              <c:strCache>
                <c:ptCount val="7"/>
                <c:pt idx="0">
                  <c:v>Dirección Superior del estado</c:v>
                </c:pt>
                <c:pt idx="1">
                  <c:v>Seguridad y Defensa</c:v>
                </c:pt>
                <c:pt idx="2">
                  <c:v>Educación</c:v>
                </c:pt>
                <c:pt idx="3">
                  <c:v>Desarrollo urbano, vivienda y servicios conexos</c:v>
                </c:pt>
                <c:pt idx="4">
                  <c:v>Salud</c:v>
                </c:pt>
                <c:pt idx="5">
                  <c:v>Seguridad social</c:v>
                </c:pt>
                <c:pt idx="6">
                  <c:v>Otros</c:v>
                </c:pt>
              </c:strCache>
            </c:strRef>
          </c:cat>
          <c:val>
            <c:numRef>
              <c:f>'Gastos por sector 2018'!$J$5:$J$10</c:f>
              <c:numCache>
                <c:formatCode>General</c:formatCode>
                <c:ptCount val="6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</c:numCache>
            </c:numRef>
          </c:val>
        </c:ser>
        <c:ser>
          <c:idx val="2"/>
          <c:order val="2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'Gastos por sector 2018'!$J$5:$J$11</c:f>
              <c:strCache>
                <c:ptCount val="7"/>
                <c:pt idx="0">
                  <c:v>Dirección Superior del estado</c:v>
                </c:pt>
                <c:pt idx="1">
                  <c:v>Seguridad y Defensa</c:v>
                </c:pt>
                <c:pt idx="2">
                  <c:v>Educación</c:v>
                </c:pt>
                <c:pt idx="3">
                  <c:v>Desarrollo urbano, vivienda y servicios conexos</c:v>
                </c:pt>
                <c:pt idx="4">
                  <c:v>Salud</c:v>
                </c:pt>
                <c:pt idx="5">
                  <c:v>Seguridad social</c:v>
                </c:pt>
                <c:pt idx="6">
                  <c:v>Otros</c:v>
                </c:pt>
              </c:strCache>
            </c:strRef>
          </c:cat>
          <c:val>
            <c:numRef>
              <c:f>'Gastos por sector 2018'!$J$11</c:f>
              <c:numCache>
                <c:formatCode>General</c:formatCode>
                <c:ptCount val="1"/>
                <c:pt idx="0">
                  <c:v>0.0</c:v>
                </c:pt>
              </c:numCache>
            </c:numRef>
          </c:val>
        </c:ser>
        <c:ser>
          <c:idx val="3"/>
          <c:order val="3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'Gastos por sector 2018'!$J$5:$J$11</c:f>
              <c:strCache>
                <c:ptCount val="7"/>
                <c:pt idx="0">
                  <c:v>Dirección Superior del estado</c:v>
                </c:pt>
                <c:pt idx="1">
                  <c:v>Seguridad y Defensa</c:v>
                </c:pt>
                <c:pt idx="2">
                  <c:v>Educación</c:v>
                </c:pt>
                <c:pt idx="3">
                  <c:v>Desarrollo urbano, vivienda y servicios conexos</c:v>
                </c:pt>
                <c:pt idx="4">
                  <c:v>Salud</c:v>
                </c:pt>
                <c:pt idx="5">
                  <c:v>Seguridad social</c:v>
                </c:pt>
                <c:pt idx="6">
                  <c:v>Otros</c:v>
                </c:pt>
              </c:strCache>
            </c:strRef>
          </c:cat>
          <c:val>
            <c:numRef>
              <c:f>'Gastos por sector 2018'!#REF!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6556867891513"/>
          <c:y val="0.119033527479677"/>
          <c:w val="0.29677646544182"/>
          <c:h val="0.871977358676505"/>
        </c:manualLayout>
      </c:layout>
      <c:overlay val="0"/>
      <c:txPr>
        <a:bodyPr/>
        <a:lstStyle/>
        <a:p>
          <a:pPr>
            <a:defRPr sz="1200"/>
          </a:pPr>
          <a:endParaRPr lang="es-ES_tradnl"/>
        </a:p>
      </c:txPr>
    </c:legend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>
          <a:latin typeface="Tw Cen MT Condensed" pitchFamily="34" charset="0"/>
        </a:defRPr>
      </a:pPr>
      <a:endParaRPr lang="es-ES_tradn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VE"/>
              <a:t>GASTOS</a:t>
            </a:r>
            <a:r>
              <a:rPr lang="es-VE" baseline="0"/>
              <a:t> EN EL SECTOR SALUD (%)</a:t>
            </a:r>
            <a:endParaRPr lang="es-VE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_trad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'Sector salud y educacion'!$C$5:$C$9</c:f>
              <c:strCache>
                <c:ptCount val="5"/>
                <c:pt idx="0">
                  <c:v>INSTITUTO AUTÓNOMO HOSPITAL UNIVERSITARIO (IAHULA)</c:v>
                </c:pt>
                <c:pt idx="1">
                  <c:v>CORPOSALUD</c:v>
                </c:pt>
                <c:pt idx="2">
                  <c:v>FARMAMERIDA SOCIALISTA S.A.</c:v>
                </c:pt>
                <c:pt idx="3">
                  <c:v>INST. AUTÓNOMO DE ALIMENTACIÓN Y NUTRICIÓN DEL EDO. MÉRIDA (IAANEM)</c:v>
                </c:pt>
                <c:pt idx="4">
                  <c:v>INSTITUTO NACIONAL SERVICIOS SOCIALES</c:v>
                </c:pt>
              </c:strCache>
            </c:strRef>
          </c:cat>
          <c:val>
            <c:numRef>
              <c:f>'Sector salud y educacion'!$E$5:$E$9</c:f>
              <c:numCache>
                <c:formatCode>0.00</c:formatCode>
                <c:ptCount val="5"/>
                <c:pt idx="0">
                  <c:v>23.65707430451303</c:v>
                </c:pt>
                <c:pt idx="1">
                  <c:v>68.77563003001687</c:v>
                </c:pt>
                <c:pt idx="2">
                  <c:v>1.063098331886147</c:v>
                </c:pt>
                <c:pt idx="3">
                  <c:v>6.285137194456937</c:v>
                </c:pt>
                <c:pt idx="4">
                  <c:v>0.219060139126998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763998250219"/>
          <c:y val="0.125337520121163"/>
          <c:w val="0.341569335083115"/>
          <c:h val="0.874098532245403"/>
        </c:manualLayout>
      </c:layout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VE" sz="1600" b="1" i="0" baseline="0">
                <a:effectLst/>
              </a:rPr>
              <a:t>GASTOS EN EL SECTOR EDUCACIÓN (%)</a:t>
            </a:r>
            <a:endParaRPr lang="es-VE" sz="1600">
              <a:effectLst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ES_tradn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'Sector salud y educacion'!$C$13:$C$18</c:f>
              <c:strCache>
                <c:ptCount val="6"/>
                <c:pt idx="0">
                  <c:v>DIRECCIÓN Y COORDINACIÓN DE ACTIVIDADES EDUCATIVAS</c:v>
                </c:pt>
                <c:pt idx="1">
                  <c:v>SERVICIOS DE APOYO DOCENTE</c:v>
                </c:pt>
                <c:pt idx="2">
                  <c:v>IPAS-ESTADAL</c:v>
                </c:pt>
                <c:pt idx="3">
                  <c:v>DIRECCIÓN Y COORDINACIÓN</c:v>
                </c:pt>
                <c:pt idx="4">
                  <c:v>UNIDAD ACADÉMICA</c:v>
                </c:pt>
                <c:pt idx="5">
                  <c:v>SERVICIOS BIBLIOTECARIOS ESCOLAR</c:v>
                </c:pt>
              </c:strCache>
            </c:strRef>
          </c:cat>
          <c:val>
            <c:numRef>
              <c:f>'Sector salud y educacion'!$E$13:$E$18</c:f>
              <c:numCache>
                <c:formatCode>0.00</c:formatCode>
                <c:ptCount val="6"/>
                <c:pt idx="0">
                  <c:v>4.185598378399755</c:v>
                </c:pt>
                <c:pt idx="1">
                  <c:v>2.883823436555747</c:v>
                </c:pt>
                <c:pt idx="2">
                  <c:v>1.4153455805923</c:v>
                </c:pt>
                <c:pt idx="3">
                  <c:v>0.728846743790727</c:v>
                </c:pt>
                <c:pt idx="4">
                  <c:v>90.65134873135401</c:v>
                </c:pt>
                <c:pt idx="5">
                  <c:v>0.135037129307445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889326334208"/>
          <c:y val="0.209121961737786"/>
          <c:w val="0.341332895888014"/>
          <c:h val="0.74785631965975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VE"/>
              <a:t>ASIGNACIÓN PRESUPUESTARIA DEL FCI PARA EL A</a:t>
            </a:r>
            <a:r>
              <a:rPr lang="es-VE" sz="1800" b="1" i="0" u="none" strike="noStrike" baseline="0">
                <a:effectLst/>
              </a:rPr>
              <a:t>Ñ</a:t>
            </a:r>
            <a:r>
              <a:rPr lang="es-VE"/>
              <a:t>O 2018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9590113735783"/>
          <c:y val="0.304362058909303"/>
          <c:w val="0.362335083114611"/>
          <c:h val="0.60389180519101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('FCI 2018'!$C$4;'FCI 2018'!$C$6;'FCI 2018'!$C$9)</c:f>
              <c:strCache>
                <c:ptCount val="3"/>
                <c:pt idx="0">
                  <c:v>DESARROLLO AGROPECUARIO</c:v>
                </c:pt>
                <c:pt idx="1">
                  <c:v>DESARROLLO TURíSTICO</c:v>
                </c:pt>
                <c:pt idx="2">
                  <c:v>SERVICIOS BÁSICOS SOCIALES DE INFRAESTRUCTURA</c:v>
                </c:pt>
              </c:strCache>
            </c:strRef>
          </c:cat>
          <c:val>
            <c:numRef>
              <c:f>('FCI 2018'!$E$4;'FCI 2018'!$E$6;'FCI 2018'!$E$9)</c:f>
              <c:numCache>
                <c:formatCode>#,##0.00</c:formatCode>
                <c:ptCount val="3"/>
                <c:pt idx="0" formatCode="0.00">
                  <c:v>19.95375750877207</c:v>
                </c:pt>
                <c:pt idx="1">
                  <c:v>6.139617695006793</c:v>
                </c:pt>
                <c:pt idx="2">
                  <c:v>73.90662479622112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B656E-A064-4ADD-8FB7-BF7FE63B5FCE}" type="doc">
      <dgm:prSet loTypeId="urn:microsoft.com/office/officeart/2005/8/layout/cycle4#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ES_tradnl"/>
        </a:p>
      </dgm:t>
    </dgm:pt>
    <dgm:pt modelId="{C60FC5B2-36C0-4792-81B9-92A35A0A2C91}">
      <dgm:prSet phldrT="[Texto]" custT="1"/>
      <dgm:spPr/>
      <dgm:t>
        <a:bodyPr/>
        <a:lstStyle/>
        <a:p>
          <a:r>
            <a:rPr lang="es-VE" sz="2300" b="0" dirty="0" smtClean="0">
              <a:effectLst/>
            </a:rPr>
            <a:t>Formula-</a:t>
          </a:r>
          <a:r>
            <a:rPr lang="es-VE" sz="2300" b="0" dirty="0" err="1" smtClean="0">
              <a:effectLst/>
            </a:rPr>
            <a:t>ción</a:t>
          </a:r>
          <a:endParaRPr lang="es-ES_tradnl" sz="2300" b="0" dirty="0">
            <a:effectLst/>
          </a:endParaRPr>
        </a:p>
      </dgm:t>
    </dgm:pt>
    <dgm:pt modelId="{20C07F7B-DF26-4B34-A9BE-80F19A8A123A}" type="parTrans" cxnId="{9825121D-1D98-4AD0-A4FE-4FC36B07802E}">
      <dgm:prSet/>
      <dgm:spPr/>
      <dgm:t>
        <a:bodyPr/>
        <a:lstStyle/>
        <a:p>
          <a:endParaRPr lang="es-ES_tradnl"/>
        </a:p>
      </dgm:t>
    </dgm:pt>
    <dgm:pt modelId="{D089A5CE-9F5E-45CD-87E8-ACFAC4859FB7}" type="sibTrans" cxnId="{9825121D-1D98-4AD0-A4FE-4FC36B07802E}">
      <dgm:prSet/>
      <dgm:spPr/>
      <dgm:t>
        <a:bodyPr/>
        <a:lstStyle/>
        <a:p>
          <a:endParaRPr lang="es-ES_tradnl"/>
        </a:p>
      </dgm:t>
    </dgm:pt>
    <dgm:pt modelId="{ABD803E4-0FDB-40A4-809D-60326B8BA992}">
      <dgm:prSet phldrT="[Texto]"/>
      <dgm:spPr/>
      <dgm:t>
        <a:bodyPr/>
        <a:lstStyle/>
        <a:p>
          <a:r>
            <a:rPr lang="es-VE" dirty="0" smtClean="0"/>
            <a:t>Responsabilidad del Poder Ejecutivo. Inicia en el mes de junio hasta el 15/11 de cada año (estado Mérida) </a:t>
          </a:r>
          <a:endParaRPr lang="es-ES_tradnl" dirty="0"/>
        </a:p>
      </dgm:t>
    </dgm:pt>
    <dgm:pt modelId="{22823743-3920-4618-BCD3-BBECFBDD8AA2}" type="parTrans" cxnId="{DD0967CF-C341-44DE-802F-D91A8002027F}">
      <dgm:prSet/>
      <dgm:spPr/>
      <dgm:t>
        <a:bodyPr/>
        <a:lstStyle/>
        <a:p>
          <a:endParaRPr lang="es-ES_tradnl"/>
        </a:p>
      </dgm:t>
    </dgm:pt>
    <dgm:pt modelId="{AB8F2C1D-F51A-4B85-9E9B-DA654C74A059}" type="sibTrans" cxnId="{DD0967CF-C341-44DE-802F-D91A8002027F}">
      <dgm:prSet/>
      <dgm:spPr/>
      <dgm:t>
        <a:bodyPr/>
        <a:lstStyle/>
        <a:p>
          <a:endParaRPr lang="es-ES_tradnl"/>
        </a:p>
      </dgm:t>
    </dgm:pt>
    <dgm:pt modelId="{BA00E61D-9E7A-4C61-AC85-23BB449FD79E}">
      <dgm:prSet custT="1"/>
      <dgm:spPr/>
      <dgm:t>
        <a:bodyPr/>
        <a:lstStyle/>
        <a:p>
          <a:r>
            <a:rPr lang="es-VE" sz="2300" dirty="0" smtClean="0"/>
            <a:t>Discusión y Sanción</a:t>
          </a:r>
          <a:endParaRPr lang="es-ES_tradnl" sz="2300" dirty="0"/>
        </a:p>
      </dgm:t>
    </dgm:pt>
    <dgm:pt modelId="{7D9629DD-F10B-407B-8C6F-08CBB61DF645}" type="parTrans" cxnId="{93FB1878-84EF-41A0-BE94-2EBFCCDA4F00}">
      <dgm:prSet/>
      <dgm:spPr/>
      <dgm:t>
        <a:bodyPr/>
        <a:lstStyle/>
        <a:p>
          <a:endParaRPr lang="es-ES_tradnl"/>
        </a:p>
      </dgm:t>
    </dgm:pt>
    <dgm:pt modelId="{E3A9539B-E988-4B1D-9813-D5C02DBB8EBF}" type="sibTrans" cxnId="{93FB1878-84EF-41A0-BE94-2EBFCCDA4F00}">
      <dgm:prSet/>
      <dgm:spPr/>
      <dgm:t>
        <a:bodyPr/>
        <a:lstStyle/>
        <a:p>
          <a:endParaRPr lang="es-ES_tradnl"/>
        </a:p>
      </dgm:t>
    </dgm:pt>
    <dgm:pt modelId="{43380B87-8017-43AC-861A-2488B77EDB64}">
      <dgm:prSet custT="1"/>
      <dgm:spPr/>
      <dgm:t>
        <a:bodyPr/>
        <a:lstStyle/>
        <a:p>
          <a:r>
            <a:rPr lang="es-VE" sz="2300" dirty="0" smtClean="0"/>
            <a:t>Ejecución</a:t>
          </a:r>
          <a:endParaRPr lang="es-ES_tradnl" sz="2300" dirty="0"/>
        </a:p>
      </dgm:t>
    </dgm:pt>
    <dgm:pt modelId="{24C89D91-7686-429A-9147-7737FA6BBA39}" type="parTrans" cxnId="{CCF983A6-1C2C-4303-A986-907D9DABA963}">
      <dgm:prSet/>
      <dgm:spPr/>
      <dgm:t>
        <a:bodyPr/>
        <a:lstStyle/>
        <a:p>
          <a:endParaRPr lang="es-ES_tradnl"/>
        </a:p>
      </dgm:t>
    </dgm:pt>
    <dgm:pt modelId="{8E7FD365-6ECE-4E71-80A9-950E564FC760}" type="sibTrans" cxnId="{CCF983A6-1C2C-4303-A986-907D9DABA963}">
      <dgm:prSet/>
      <dgm:spPr/>
      <dgm:t>
        <a:bodyPr/>
        <a:lstStyle/>
        <a:p>
          <a:endParaRPr lang="es-ES_tradnl"/>
        </a:p>
      </dgm:t>
    </dgm:pt>
    <dgm:pt modelId="{29720C6D-1BDC-4E4D-9208-BA0946AE9528}">
      <dgm:prSet/>
      <dgm:spPr/>
      <dgm:t>
        <a:bodyPr/>
        <a:lstStyle/>
        <a:p>
          <a:r>
            <a:rPr lang="es-VE" dirty="0" smtClean="0"/>
            <a:t>Control y Evaluación</a:t>
          </a:r>
          <a:endParaRPr lang="es-ES_tradnl" dirty="0"/>
        </a:p>
      </dgm:t>
    </dgm:pt>
    <dgm:pt modelId="{241A89C5-34B9-4178-809B-DDAD13EAF904}" type="parTrans" cxnId="{CBD0DF17-9B1F-4072-83D7-8CFA0E42D952}">
      <dgm:prSet/>
      <dgm:spPr/>
      <dgm:t>
        <a:bodyPr/>
        <a:lstStyle/>
        <a:p>
          <a:endParaRPr lang="es-ES_tradnl"/>
        </a:p>
      </dgm:t>
    </dgm:pt>
    <dgm:pt modelId="{161099DE-9C4F-4184-A9F9-BDE5B8BFEA57}" type="sibTrans" cxnId="{CBD0DF17-9B1F-4072-83D7-8CFA0E42D952}">
      <dgm:prSet/>
      <dgm:spPr/>
      <dgm:t>
        <a:bodyPr/>
        <a:lstStyle/>
        <a:p>
          <a:endParaRPr lang="es-ES_tradnl"/>
        </a:p>
      </dgm:t>
    </dgm:pt>
    <dgm:pt modelId="{8D3B3312-B593-4760-B7BA-F484A9BD85F9}">
      <dgm:prSet phldrT="[Texto]"/>
      <dgm:spPr/>
      <dgm:t>
        <a:bodyPr/>
        <a:lstStyle/>
        <a:p>
          <a:endParaRPr lang="es-ES_tradnl"/>
        </a:p>
      </dgm:t>
    </dgm:pt>
    <dgm:pt modelId="{1B4B7D49-CD5C-428C-A382-45ABBD88B6E4}" type="parTrans" cxnId="{BEF95D63-6FFD-487B-96A9-EF3797D9AC0A}">
      <dgm:prSet/>
      <dgm:spPr/>
      <dgm:t>
        <a:bodyPr/>
        <a:lstStyle/>
        <a:p>
          <a:endParaRPr lang="es-ES_tradnl"/>
        </a:p>
      </dgm:t>
    </dgm:pt>
    <dgm:pt modelId="{75FF5B11-FACB-4DD2-AE5F-74A2432991C9}" type="sibTrans" cxnId="{BEF95D63-6FFD-487B-96A9-EF3797D9AC0A}">
      <dgm:prSet/>
      <dgm:spPr/>
      <dgm:t>
        <a:bodyPr/>
        <a:lstStyle/>
        <a:p>
          <a:endParaRPr lang="es-ES_tradnl"/>
        </a:p>
      </dgm:t>
    </dgm:pt>
    <dgm:pt modelId="{CE72B6BF-8F44-49FE-91E5-01FC071F86B2}" type="pres">
      <dgm:prSet presAssocID="{3F8B656E-A064-4ADD-8FB7-BF7FE63B5FC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E401A645-827F-4460-AF86-A2B4F7166D62}" type="pres">
      <dgm:prSet presAssocID="{3F8B656E-A064-4ADD-8FB7-BF7FE63B5FCE}" presName="children" presStyleCnt="0"/>
      <dgm:spPr/>
    </dgm:pt>
    <dgm:pt modelId="{3AF9706D-195C-4627-B69B-B8351E92ED76}" type="pres">
      <dgm:prSet presAssocID="{3F8B656E-A064-4ADD-8FB7-BF7FE63B5FCE}" presName="child1group" presStyleCnt="0"/>
      <dgm:spPr/>
    </dgm:pt>
    <dgm:pt modelId="{8568834B-6C4D-4F18-9B2F-1037B56291CE}" type="pres">
      <dgm:prSet presAssocID="{3F8B656E-A064-4ADD-8FB7-BF7FE63B5FCE}" presName="child1" presStyleLbl="bgAcc1" presStyleIdx="0" presStyleCnt="1"/>
      <dgm:spPr/>
      <dgm:t>
        <a:bodyPr/>
        <a:lstStyle/>
        <a:p>
          <a:endParaRPr lang="es-ES_tradnl"/>
        </a:p>
      </dgm:t>
    </dgm:pt>
    <dgm:pt modelId="{47881C04-AA02-4559-8CB2-78A3A2E9ED67}" type="pres">
      <dgm:prSet presAssocID="{3F8B656E-A064-4ADD-8FB7-BF7FE63B5FCE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7BE49C4-78DD-4B5E-8006-09EBA7EC8266}" type="pres">
      <dgm:prSet presAssocID="{3F8B656E-A064-4ADD-8FB7-BF7FE63B5FCE}" presName="childPlaceholder" presStyleCnt="0"/>
      <dgm:spPr/>
    </dgm:pt>
    <dgm:pt modelId="{DEA03314-9AA3-4BDA-8758-845D0B60BB30}" type="pres">
      <dgm:prSet presAssocID="{3F8B656E-A064-4ADD-8FB7-BF7FE63B5FCE}" presName="circle" presStyleCnt="0"/>
      <dgm:spPr/>
    </dgm:pt>
    <dgm:pt modelId="{C152A5E0-D95E-4002-9BE0-93AC6FB2F738}" type="pres">
      <dgm:prSet presAssocID="{3F8B656E-A064-4ADD-8FB7-BF7FE63B5FCE}" presName="quadrant1" presStyleLbl="node1" presStyleIdx="0" presStyleCnt="4" custScaleX="111428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CA65214-F836-4D1C-A5AA-CFC76A1640F6}" type="pres">
      <dgm:prSet presAssocID="{3F8B656E-A064-4ADD-8FB7-BF7FE63B5FCE}" presName="quadrant2" presStyleLbl="node1" presStyleIdx="1" presStyleCnt="4" custScaleX="111428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D290CBC-A8C0-4216-BC17-7FBECA11E3B6}" type="pres">
      <dgm:prSet presAssocID="{3F8B656E-A064-4ADD-8FB7-BF7FE63B5FCE}" presName="quadrant3" presStyleLbl="node1" presStyleIdx="2" presStyleCnt="4" custScaleX="111428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3878D74-7D15-44A6-93BF-5D6A689BE254}" type="pres">
      <dgm:prSet presAssocID="{3F8B656E-A064-4ADD-8FB7-BF7FE63B5FCE}" presName="quadrant4" presStyleLbl="node1" presStyleIdx="3" presStyleCnt="4" custScaleX="111428">
        <dgm:presLayoutVars>
          <dgm:chMax val="1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0B60C4E-B976-428E-9722-BDC2016DE73C}" type="pres">
      <dgm:prSet presAssocID="{3F8B656E-A064-4ADD-8FB7-BF7FE63B5FCE}" presName="quadrantPlaceholder" presStyleCnt="0"/>
      <dgm:spPr/>
    </dgm:pt>
    <dgm:pt modelId="{0BEF882E-F607-4FFA-8E7C-9EBDFC2B4729}" type="pres">
      <dgm:prSet presAssocID="{3F8B656E-A064-4ADD-8FB7-BF7FE63B5FCE}" presName="center1" presStyleLbl="fgShp" presStyleIdx="0" presStyleCnt="2"/>
      <dgm:spPr/>
    </dgm:pt>
    <dgm:pt modelId="{E90DCE2C-3594-4A3B-9412-EF264C5C74CF}" type="pres">
      <dgm:prSet presAssocID="{3F8B656E-A064-4ADD-8FB7-BF7FE63B5FCE}" presName="center2" presStyleLbl="fgShp" presStyleIdx="1" presStyleCnt="2"/>
      <dgm:spPr/>
    </dgm:pt>
  </dgm:ptLst>
  <dgm:cxnLst>
    <dgm:cxn modelId="{9825121D-1D98-4AD0-A4FE-4FC36B07802E}" srcId="{3F8B656E-A064-4ADD-8FB7-BF7FE63B5FCE}" destId="{C60FC5B2-36C0-4792-81B9-92A35A0A2C91}" srcOrd="0" destOrd="0" parTransId="{20C07F7B-DF26-4B34-A9BE-80F19A8A123A}" sibTransId="{D089A5CE-9F5E-45CD-87E8-ACFAC4859FB7}"/>
    <dgm:cxn modelId="{DE3CAD59-F6CE-4820-861B-255F40E11C4B}" type="presOf" srcId="{ABD803E4-0FDB-40A4-809D-60326B8BA992}" destId="{47881C04-AA02-4559-8CB2-78A3A2E9ED67}" srcOrd="1" destOrd="0" presId="urn:microsoft.com/office/officeart/2005/8/layout/cycle4#1"/>
    <dgm:cxn modelId="{9FE8CF55-8624-4BF2-8233-842E175A4314}" type="presOf" srcId="{C60FC5B2-36C0-4792-81B9-92A35A0A2C91}" destId="{C152A5E0-D95E-4002-9BE0-93AC6FB2F738}" srcOrd="0" destOrd="0" presId="urn:microsoft.com/office/officeart/2005/8/layout/cycle4#1"/>
    <dgm:cxn modelId="{DDDB483F-4931-4D56-9ECC-1FD6A3276009}" type="presOf" srcId="{3F8B656E-A064-4ADD-8FB7-BF7FE63B5FCE}" destId="{CE72B6BF-8F44-49FE-91E5-01FC071F86B2}" srcOrd="0" destOrd="0" presId="urn:microsoft.com/office/officeart/2005/8/layout/cycle4#1"/>
    <dgm:cxn modelId="{092B5786-1F4F-4D5A-8E32-A42535736B7C}" type="presOf" srcId="{29720C6D-1BDC-4E4D-9208-BA0946AE9528}" destId="{93878D74-7D15-44A6-93BF-5D6A689BE254}" srcOrd="0" destOrd="0" presId="urn:microsoft.com/office/officeart/2005/8/layout/cycle4#1"/>
    <dgm:cxn modelId="{5E981852-B62F-46FB-B813-AD8A3E488601}" type="presOf" srcId="{BA00E61D-9E7A-4C61-AC85-23BB449FD79E}" destId="{CCA65214-F836-4D1C-A5AA-CFC76A1640F6}" srcOrd="0" destOrd="0" presId="urn:microsoft.com/office/officeart/2005/8/layout/cycle4#1"/>
    <dgm:cxn modelId="{1A2C93AE-211A-4FD7-A451-CB05FCADEBDD}" type="presOf" srcId="{ABD803E4-0FDB-40A4-809D-60326B8BA992}" destId="{8568834B-6C4D-4F18-9B2F-1037B56291CE}" srcOrd="0" destOrd="0" presId="urn:microsoft.com/office/officeart/2005/8/layout/cycle4#1"/>
    <dgm:cxn modelId="{93FB1878-84EF-41A0-BE94-2EBFCCDA4F00}" srcId="{3F8B656E-A064-4ADD-8FB7-BF7FE63B5FCE}" destId="{BA00E61D-9E7A-4C61-AC85-23BB449FD79E}" srcOrd="1" destOrd="0" parTransId="{7D9629DD-F10B-407B-8C6F-08CBB61DF645}" sibTransId="{E3A9539B-E988-4B1D-9813-D5C02DBB8EBF}"/>
    <dgm:cxn modelId="{DD0967CF-C341-44DE-802F-D91A8002027F}" srcId="{C60FC5B2-36C0-4792-81B9-92A35A0A2C91}" destId="{ABD803E4-0FDB-40A4-809D-60326B8BA992}" srcOrd="0" destOrd="0" parTransId="{22823743-3920-4618-BCD3-BBECFBDD8AA2}" sibTransId="{AB8F2C1D-F51A-4B85-9E9B-DA654C74A059}"/>
    <dgm:cxn modelId="{CBD0DF17-9B1F-4072-83D7-8CFA0E42D952}" srcId="{3F8B656E-A064-4ADD-8FB7-BF7FE63B5FCE}" destId="{29720C6D-1BDC-4E4D-9208-BA0946AE9528}" srcOrd="3" destOrd="0" parTransId="{241A89C5-34B9-4178-809B-DDAD13EAF904}" sibTransId="{161099DE-9C4F-4184-A9F9-BDE5B8BFEA57}"/>
    <dgm:cxn modelId="{BEF95D63-6FFD-487B-96A9-EF3797D9AC0A}" srcId="{3F8B656E-A064-4ADD-8FB7-BF7FE63B5FCE}" destId="{8D3B3312-B593-4760-B7BA-F484A9BD85F9}" srcOrd="4" destOrd="0" parTransId="{1B4B7D49-CD5C-428C-A382-45ABBD88B6E4}" sibTransId="{75FF5B11-FACB-4DD2-AE5F-74A2432991C9}"/>
    <dgm:cxn modelId="{3DA1CA72-4742-4D10-AE48-296C5BF04283}" type="presOf" srcId="{43380B87-8017-43AC-861A-2488B77EDB64}" destId="{8D290CBC-A8C0-4216-BC17-7FBECA11E3B6}" srcOrd="0" destOrd="0" presId="urn:microsoft.com/office/officeart/2005/8/layout/cycle4#1"/>
    <dgm:cxn modelId="{CCF983A6-1C2C-4303-A986-907D9DABA963}" srcId="{3F8B656E-A064-4ADD-8FB7-BF7FE63B5FCE}" destId="{43380B87-8017-43AC-861A-2488B77EDB64}" srcOrd="2" destOrd="0" parTransId="{24C89D91-7686-429A-9147-7737FA6BBA39}" sibTransId="{8E7FD365-6ECE-4E71-80A9-950E564FC760}"/>
    <dgm:cxn modelId="{67413950-B742-40AD-A51D-3B0EC94B7B63}" type="presParOf" srcId="{CE72B6BF-8F44-49FE-91E5-01FC071F86B2}" destId="{E401A645-827F-4460-AF86-A2B4F7166D62}" srcOrd="0" destOrd="0" presId="urn:microsoft.com/office/officeart/2005/8/layout/cycle4#1"/>
    <dgm:cxn modelId="{EFE54DB0-760C-4BA5-9BC0-1A158566304C}" type="presParOf" srcId="{E401A645-827F-4460-AF86-A2B4F7166D62}" destId="{3AF9706D-195C-4627-B69B-B8351E92ED76}" srcOrd="0" destOrd="0" presId="urn:microsoft.com/office/officeart/2005/8/layout/cycle4#1"/>
    <dgm:cxn modelId="{BB40A421-A12A-4579-9BBC-43CB84FCBE5D}" type="presParOf" srcId="{3AF9706D-195C-4627-B69B-B8351E92ED76}" destId="{8568834B-6C4D-4F18-9B2F-1037B56291CE}" srcOrd="0" destOrd="0" presId="urn:microsoft.com/office/officeart/2005/8/layout/cycle4#1"/>
    <dgm:cxn modelId="{47AEC5F1-264D-4C78-A86C-ACC33640DABB}" type="presParOf" srcId="{3AF9706D-195C-4627-B69B-B8351E92ED76}" destId="{47881C04-AA02-4559-8CB2-78A3A2E9ED67}" srcOrd="1" destOrd="0" presId="urn:microsoft.com/office/officeart/2005/8/layout/cycle4#1"/>
    <dgm:cxn modelId="{672A788F-819C-42E9-9522-050C90AEE3FA}" type="presParOf" srcId="{E401A645-827F-4460-AF86-A2B4F7166D62}" destId="{F7BE49C4-78DD-4B5E-8006-09EBA7EC8266}" srcOrd="1" destOrd="0" presId="urn:microsoft.com/office/officeart/2005/8/layout/cycle4#1"/>
    <dgm:cxn modelId="{E3A26A86-EDE9-488D-B7D6-B03F6E6E85BA}" type="presParOf" srcId="{CE72B6BF-8F44-49FE-91E5-01FC071F86B2}" destId="{DEA03314-9AA3-4BDA-8758-845D0B60BB30}" srcOrd="1" destOrd="0" presId="urn:microsoft.com/office/officeart/2005/8/layout/cycle4#1"/>
    <dgm:cxn modelId="{0B1D93EF-969A-4A26-A477-EA37708CC27E}" type="presParOf" srcId="{DEA03314-9AA3-4BDA-8758-845D0B60BB30}" destId="{C152A5E0-D95E-4002-9BE0-93AC6FB2F738}" srcOrd="0" destOrd="0" presId="urn:microsoft.com/office/officeart/2005/8/layout/cycle4#1"/>
    <dgm:cxn modelId="{C03C6889-9856-48F5-8B3C-86BD20173C1C}" type="presParOf" srcId="{DEA03314-9AA3-4BDA-8758-845D0B60BB30}" destId="{CCA65214-F836-4D1C-A5AA-CFC76A1640F6}" srcOrd="1" destOrd="0" presId="urn:microsoft.com/office/officeart/2005/8/layout/cycle4#1"/>
    <dgm:cxn modelId="{272AC765-5BC1-415B-8183-42FE34C65710}" type="presParOf" srcId="{DEA03314-9AA3-4BDA-8758-845D0B60BB30}" destId="{8D290CBC-A8C0-4216-BC17-7FBECA11E3B6}" srcOrd="2" destOrd="0" presId="urn:microsoft.com/office/officeart/2005/8/layout/cycle4#1"/>
    <dgm:cxn modelId="{B3928A25-B91E-489C-9A27-946EA39EFF57}" type="presParOf" srcId="{DEA03314-9AA3-4BDA-8758-845D0B60BB30}" destId="{93878D74-7D15-44A6-93BF-5D6A689BE254}" srcOrd="3" destOrd="0" presId="urn:microsoft.com/office/officeart/2005/8/layout/cycle4#1"/>
    <dgm:cxn modelId="{48201C8A-642E-480E-84B9-32E3242BA42A}" type="presParOf" srcId="{DEA03314-9AA3-4BDA-8758-845D0B60BB30}" destId="{C0B60C4E-B976-428E-9722-BDC2016DE73C}" srcOrd="4" destOrd="0" presId="urn:microsoft.com/office/officeart/2005/8/layout/cycle4#1"/>
    <dgm:cxn modelId="{680C5934-4202-4B9A-89DB-C092D6EC8474}" type="presParOf" srcId="{CE72B6BF-8F44-49FE-91E5-01FC071F86B2}" destId="{0BEF882E-F607-4FFA-8E7C-9EBDFC2B4729}" srcOrd="2" destOrd="0" presId="urn:microsoft.com/office/officeart/2005/8/layout/cycle4#1"/>
    <dgm:cxn modelId="{D4BB8DE4-6911-436D-9BB4-2177B6ADE705}" type="presParOf" srcId="{CE72B6BF-8F44-49FE-91E5-01FC071F86B2}" destId="{E90DCE2C-3594-4A3B-9412-EF264C5C74C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8834B-6C4D-4F18-9B2F-1037B56291CE}">
      <dsp:nvSpPr>
        <dsp:cNvPr id="0" name=""/>
        <dsp:cNvSpPr/>
      </dsp:nvSpPr>
      <dsp:spPr>
        <a:xfrm>
          <a:off x="410445" y="0"/>
          <a:ext cx="2205461" cy="1428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VE" sz="1100" kern="1200" dirty="0" smtClean="0"/>
            <a:t>Responsabilidad del Poder Ejecutivo. Inicia en el mes de junio hasta el 15/11 de cada año (estado Mérida) </a:t>
          </a:r>
          <a:endParaRPr lang="es-ES_tradnl" sz="1100" kern="1200" dirty="0"/>
        </a:p>
      </dsp:txBody>
      <dsp:txXfrm>
        <a:off x="441828" y="31383"/>
        <a:ext cx="1481056" cy="1008713"/>
      </dsp:txXfrm>
    </dsp:sp>
    <dsp:sp modelId="{C152A5E0-D95E-4002-9BE0-93AC6FB2F738}">
      <dsp:nvSpPr>
        <dsp:cNvPr id="0" name=""/>
        <dsp:cNvSpPr/>
      </dsp:nvSpPr>
      <dsp:spPr>
        <a:xfrm>
          <a:off x="1224137" y="254476"/>
          <a:ext cx="2154044" cy="1933126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300" b="0" kern="1200" dirty="0" smtClean="0">
              <a:effectLst/>
            </a:rPr>
            <a:t>Formula-</a:t>
          </a:r>
          <a:r>
            <a:rPr lang="es-VE" sz="2300" b="0" kern="1200" dirty="0" err="1" smtClean="0">
              <a:effectLst/>
            </a:rPr>
            <a:t>ción</a:t>
          </a:r>
          <a:endParaRPr lang="es-ES_tradnl" sz="2300" b="0" kern="1200" dirty="0">
            <a:effectLst/>
          </a:endParaRPr>
        </a:p>
      </dsp:txBody>
      <dsp:txXfrm>
        <a:off x="1855042" y="820675"/>
        <a:ext cx="1523139" cy="1366927"/>
      </dsp:txXfrm>
    </dsp:sp>
    <dsp:sp modelId="{CCA65214-F836-4D1C-A5AA-CFC76A1640F6}">
      <dsp:nvSpPr>
        <dsp:cNvPr id="0" name=""/>
        <dsp:cNvSpPr/>
      </dsp:nvSpPr>
      <dsp:spPr>
        <a:xfrm rot="5400000">
          <a:off x="3357012" y="144017"/>
          <a:ext cx="1933126" cy="2154044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300" kern="1200" dirty="0" smtClean="0"/>
            <a:t>Discusión y Sanción</a:t>
          </a:r>
          <a:endParaRPr lang="es-ES_tradnl" sz="2300" kern="1200" dirty="0"/>
        </a:p>
      </dsp:txBody>
      <dsp:txXfrm rot="-5400000">
        <a:off x="3246553" y="820675"/>
        <a:ext cx="1523139" cy="1366927"/>
      </dsp:txXfrm>
    </dsp:sp>
    <dsp:sp modelId="{8D290CBC-A8C0-4216-BC17-7FBECA11E3B6}">
      <dsp:nvSpPr>
        <dsp:cNvPr id="0" name=""/>
        <dsp:cNvSpPr/>
      </dsp:nvSpPr>
      <dsp:spPr>
        <a:xfrm rot="10800000">
          <a:off x="3246554" y="2276892"/>
          <a:ext cx="2154044" cy="1933126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300" kern="1200" dirty="0" smtClean="0"/>
            <a:t>Ejecución</a:t>
          </a:r>
          <a:endParaRPr lang="es-ES_tradnl" sz="2300" kern="1200" dirty="0"/>
        </a:p>
      </dsp:txBody>
      <dsp:txXfrm rot="10800000">
        <a:off x="3246554" y="2276892"/>
        <a:ext cx="1523139" cy="1366927"/>
      </dsp:txXfrm>
    </dsp:sp>
    <dsp:sp modelId="{93878D74-7D15-44A6-93BF-5D6A689BE254}">
      <dsp:nvSpPr>
        <dsp:cNvPr id="0" name=""/>
        <dsp:cNvSpPr/>
      </dsp:nvSpPr>
      <dsp:spPr>
        <a:xfrm rot="16200000">
          <a:off x="1334596" y="2166434"/>
          <a:ext cx="1933126" cy="2154044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2200" kern="1200" dirty="0" smtClean="0"/>
            <a:t>Control y Evaluación</a:t>
          </a:r>
          <a:endParaRPr lang="es-ES_tradnl" sz="2200" kern="1200" dirty="0"/>
        </a:p>
      </dsp:txBody>
      <dsp:txXfrm rot="5400000">
        <a:off x="1855042" y="2276893"/>
        <a:ext cx="1523139" cy="1366927"/>
      </dsp:txXfrm>
    </dsp:sp>
    <dsp:sp modelId="{0BEF882E-F607-4FFA-8E7C-9EBDFC2B4729}">
      <dsp:nvSpPr>
        <dsp:cNvPr id="0" name=""/>
        <dsp:cNvSpPr/>
      </dsp:nvSpPr>
      <dsp:spPr>
        <a:xfrm>
          <a:off x="2978646" y="1830443"/>
          <a:ext cx="667442" cy="58038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0DCE2C-3594-4A3B-9412-EF264C5C74CF}">
      <dsp:nvSpPr>
        <dsp:cNvPr id="0" name=""/>
        <dsp:cNvSpPr/>
      </dsp:nvSpPr>
      <dsp:spPr>
        <a:xfrm rot="10800000">
          <a:off x="2978646" y="2053668"/>
          <a:ext cx="667442" cy="58038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E11A3-04C9-4358-8904-CEC9F0B2CE72}" type="datetimeFigureOut">
              <a:rPr lang="es-ES_tradnl" smtClean="0"/>
              <a:pPr/>
              <a:t>8/1/19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D1024-D2FF-4462-A826-BB5B662BB37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bdemerida..gob.ve/" TargetMode="External"/><Relationship Id="rId4" Type="http://schemas.openxmlformats.org/officeDocument/2006/relationships/hyperlink" Target="mailto:gobernacion@merida.gob.ve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132856"/>
            <a:ext cx="7772400" cy="1470025"/>
          </a:xfrm>
        </p:spPr>
        <p:txBody>
          <a:bodyPr>
            <a:normAutofit/>
          </a:bodyPr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ciudadano del estado Bolivariano de Mérida 2018</a:t>
            </a:r>
            <a:endParaRPr lang="es-ES_tradnl" dirty="0">
              <a:latin typeface="Tw Cen MT Condensed Extra Bold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5445224"/>
            <a:ext cx="6400800" cy="1752600"/>
          </a:xfrm>
        </p:spPr>
        <p:txBody>
          <a:bodyPr>
            <a:normAutofit/>
          </a:bodyPr>
          <a:lstStyle/>
          <a:p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“La democracia es el arte y la ciencia de movilizar la totalidad de los recursos físicos, económicos y espirituales de</a:t>
            </a:r>
          </a:p>
          <a:p>
            <a:r>
              <a:rPr lang="es-ES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diferentes secciones de la población a fin de alcanzar el bien común de todos”</a:t>
            </a:r>
          </a:p>
          <a:p>
            <a:r>
              <a:rPr lang="es-ES_tradnl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— Mahatma Gandhi</a:t>
            </a:r>
            <a:endParaRPr lang="es-ES_tradnl" sz="1800" dirty="0">
              <a:solidFill>
                <a:schemeClr val="tx1">
                  <a:lumMod val="75000"/>
                  <a:lumOff val="25000"/>
                </a:schemeClr>
              </a:solidFill>
              <a:latin typeface="Agency FB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323528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5 Triángulo isósceles"/>
          <p:cNvSpPr/>
          <p:nvPr/>
        </p:nvSpPr>
        <p:spPr>
          <a:xfrm rot="18582642">
            <a:off x="579807" y="498152"/>
            <a:ext cx="360040" cy="64807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Triángulo rectángulo"/>
          <p:cNvSpPr/>
          <p:nvPr/>
        </p:nvSpPr>
        <p:spPr>
          <a:xfrm rot="1126259">
            <a:off x="290298" y="150905"/>
            <a:ext cx="720080" cy="360040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Triángulo isósceles"/>
          <p:cNvSpPr/>
          <p:nvPr/>
        </p:nvSpPr>
        <p:spPr>
          <a:xfrm>
            <a:off x="179512" y="548680"/>
            <a:ext cx="432048" cy="504056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8 Triángulo rectángulo"/>
          <p:cNvSpPr/>
          <p:nvPr/>
        </p:nvSpPr>
        <p:spPr>
          <a:xfrm rot="19239403">
            <a:off x="809051" y="-121525"/>
            <a:ext cx="504056" cy="576064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9 Triángulo isósceles"/>
          <p:cNvSpPr/>
          <p:nvPr/>
        </p:nvSpPr>
        <p:spPr>
          <a:xfrm rot="1857093">
            <a:off x="1256638" y="235086"/>
            <a:ext cx="360040" cy="64807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13 Triángulo rectángulo"/>
          <p:cNvSpPr/>
          <p:nvPr/>
        </p:nvSpPr>
        <p:spPr>
          <a:xfrm rot="5400000">
            <a:off x="204851" y="1355374"/>
            <a:ext cx="720080" cy="432048"/>
          </a:xfrm>
          <a:prstGeom prst="rt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Picture 6" descr="Resultado de imagen para participacion ciudad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645024"/>
            <a:ext cx="2673314" cy="1649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268" name="AutoShape 4" descr="Resultado de imagen para logo de la gobernacion del estado meri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1270" name="AutoShape 6" descr="Resultado de imagen para logo de la gobernacion del estado meri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1272" name="AutoShape 8" descr="Resultado de imagen para logo de la gobernacion del estado meri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1274" name="AutoShape 10" descr="Resultado de imagen para logo de la gobernacion del estado meri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1276" name="AutoShape 12" descr="Resultado de imagen para logo de la gobernacion del estado meri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1277" name="Picture 13" descr="C:\Users\Jesus Diaz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2625" y="404664"/>
            <a:ext cx="3381375" cy="1352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Nube"/>
          <p:cNvSpPr/>
          <p:nvPr/>
        </p:nvSpPr>
        <p:spPr>
          <a:xfrm>
            <a:off x="1187624" y="4653136"/>
            <a:ext cx="2808312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820472" cy="990600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de Gastos 2018, sector salud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pic>
        <p:nvPicPr>
          <p:cNvPr id="14" name="Picture 6" descr="Resultado de imagen para dibujo salu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844824"/>
            <a:ext cx="1368152" cy="1368152"/>
          </a:xfrm>
          <a:prstGeom prst="rect">
            <a:avLst/>
          </a:prstGeom>
          <a:noFill/>
        </p:spPr>
      </p:pic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45775"/>
              </p:ext>
            </p:extLst>
          </p:nvPr>
        </p:nvGraphicFramePr>
        <p:xfrm>
          <a:off x="1547664" y="5013176"/>
          <a:ext cx="2016224" cy="984885"/>
        </p:xfrm>
        <a:graphic>
          <a:graphicData uri="http://schemas.openxmlformats.org/drawingml/2006/table">
            <a:tbl>
              <a:tblPr/>
              <a:tblGrid>
                <a:gridCol w="2016224"/>
              </a:tblGrid>
              <a:tr h="7920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latin typeface="Tw Cen MT Condensed" pitchFamily="34" charset="0"/>
                        </a:rPr>
                        <a:t>La gobernación maneja recursos de </a:t>
                      </a:r>
                      <a:r>
                        <a:rPr lang="es-ES" sz="1600" b="0" i="0" u="none" strike="noStrike" dirty="0" smtClean="0">
                          <a:solidFill>
                            <a:schemeClr val="bg1"/>
                          </a:solidFill>
                          <a:latin typeface="Tw Cen MT Condensed" pitchFamily="34" charset="0"/>
                        </a:rPr>
                        <a:t>14 hospitales, 262 ambulatorios y 7 ambulatorios</a:t>
                      </a:r>
                      <a:r>
                        <a:rPr lang="es-ES" sz="1600" b="0" i="0" u="none" strike="noStrike" baseline="0" dirty="0" smtClean="0">
                          <a:solidFill>
                            <a:schemeClr val="bg1"/>
                          </a:solidFill>
                          <a:latin typeface="Tw Cen MT Condensed" pitchFamily="34" charset="0"/>
                        </a:rPr>
                        <a:t> especializados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latin typeface="Tw Cen MT Condensed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604749"/>
              </p:ext>
            </p:extLst>
          </p:nvPr>
        </p:nvGraphicFramePr>
        <p:xfrm>
          <a:off x="251520" y="2059498"/>
          <a:ext cx="4152900" cy="2306955"/>
        </p:xfrm>
        <a:graphic>
          <a:graphicData uri="http://schemas.openxmlformats.org/drawingml/2006/table">
            <a:tbl>
              <a:tblPr/>
              <a:tblGrid>
                <a:gridCol w="2220802"/>
                <a:gridCol w="1094538"/>
                <a:gridCol w="837560"/>
              </a:tblGrid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DENOMINACION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MONTO (Bs.)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12: SALUD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25.335.508.423,02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l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AUTÓNOMO HOSPITAL UNIVERSITARIO (IAHULA)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5.993.640.053,06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CORPOSALUD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17.424.655.539,24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FARMAMERIDA SOCIALISTA S.A.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269.341.367,42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es-V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INST. AUTÓNOMO DE ALIMENTACIÓN Y NUTRICIÓN DEL EDO. </a:t>
                      </a:r>
                      <a:r>
                        <a:rPr lang="es-V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  <a:r>
                        <a:rPr lang="es-VE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</a:t>
                      </a:r>
                      <a:r>
                        <a:rPr lang="es-V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RIDA </a:t>
                      </a:r>
                      <a:r>
                        <a:rPr lang="es-V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(IAANEM)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1.592.371.463,30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SERVICIOS SOCIALES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321305"/>
              </p:ext>
            </p:extLst>
          </p:nvPr>
        </p:nvGraphicFramePr>
        <p:xfrm>
          <a:off x="4499992" y="3212976"/>
          <a:ext cx="4572000" cy="3552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de Gastos 2018, sector educación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03015"/>
              </p:ext>
            </p:extLst>
          </p:nvPr>
        </p:nvGraphicFramePr>
        <p:xfrm>
          <a:off x="179512" y="1844824"/>
          <a:ext cx="4464496" cy="4433370"/>
        </p:xfrm>
        <a:graphic>
          <a:graphicData uri="http://schemas.openxmlformats.org/drawingml/2006/table">
            <a:tbl>
              <a:tblPr/>
              <a:tblGrid>
                <a:gridCol w="1512168"/>
                <a:gridCol w="1368152"/>
                <a:gridCol w="1080120"/>
                <a:gridCol w="504056"/>
              </a:tblGrid>
              <a:tr h="495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DENOMINACIÓN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MONTO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Bs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MONTO POR ESCUELAS(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Bs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.)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08: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EDUCACIÓN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22.686.044.961,94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35.281.562,93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DIRECCIÓN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COORDINACIÓN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 ACTIVIDADES EDUCATIVAS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949.546.730,05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1.476.744,53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SERVICIOS DE APOYO DOCENTE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654.225.481,44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1.017.457,98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IPAS-ESTADAL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321.085.934,78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499.356,04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DIRECCIÓN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COORDINACIÓN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165.346.500,00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257.148,52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UNIDAD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ACADÉMICA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20.565.205.731,80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31.983.212,65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90,65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9505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SERVICIOS BIBLIOTECARIOS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ESCOLARES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30.634.583,87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47.643,21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  <p:sp>
        <p:nvSpPr>
          <p:cNvPr id="2" name="1 Nube"/>
          <p:cNvSpPr/>
          <p:nvPr/>
        </p:nvSpPr>
        <p:spPr>
          <a:xfrm>
            <a:off x="5364088" y="1988840"/>
            <a:ext cx="2898068" cy="1224136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w Cen MT Condensed" pitchFamily="34" charset="0"/>
              </a:rPr>
              <a:t>Los </a:t>
            </a:r>
            <a:r>
              <a:rPr lang="en-US" sz="1600" dirty="0" err="1" smtClean="0">
                <a:latin typeface="Tw Cen MT Condensed" pitchFamily="34" charset="0"/>
              </a:rPr>
              <a:t>gastos</a:t>
            </a:r>
            <a:r>
              <a:rPr lang="en-US" sz="1600" dirty="0" smtClean="0">
                <a:latin typeface="Tw Cen MT Condensed" pitchFamily="34" charset="0"/>
              </a:rPr>
              <a:t> en </a:t>
            </a:r>
            <a:r>
              <a:rPr lang="en-US" sz="1600" dirty="0" err="1" smtClean="0">
                <a:latin typeface="Tw Cen MT Condensed" pitchFamily="34" charset="0"/>
              </a:rPr>
              <a:t>Unidades</a:t>
            </a:r>
            <a:r>
              <a:rPr lang="en-US" sz="1600" dirty="0" smtClean="0">
                <a:latin typeface="Tw Cen MT Condensed" pitchFamily="34" charset="0"/>
              </a:rPr>
              <a:t> </a:t>
            </a:r>
            <a:r>
              <a:rPr lang="en-US" sz="1600" dirty="0" err="1" smtClean="0">
                <a:latin typeface="Tw Cen MT Condensed" pitchFamily="34" charset="0"/>
              </a:rPr>
              <a:t>Acad</a:t>
            </a:r>
            <a:r>
              <a:rPr lang="es-VE" sz="1600" dirty="0">
                <a:latin typeface="Tw Cen MT Condensed" pitchFamily="34" charset="0"/>
              </a:rPr>
              <a:t>é</a:t>
            </a:r>
            <a:r>
              <a:rPr lang="en-US" sz="1600" dirty="0" smtClean="0">
                <a:latin typeface="Tw Cen MT Condensed" pitchFamily="34" charset="0"/>
              </a:rPr>
              <a:t>micas son </a:t>
            </a:r>
            <a:r>
              <a:rPr lang="en-US" sz="1600" dirty="0" err="1" smtClean="0">
                <a:latin typeface="Tw Cen MT Condensed" pitchFamily="34" charset="0"/>
              </a:rPr>
              <a:t>destinados</a:t>
            </a:r>
            <a:r>
              <a:rPr lang="en-US" sz="1600" dirty="0" smtClean="0">
                <a:latin typeface="Tw Cen MT Condensed" pitchFamily="34" charset="0"/>
              </a:rPr>
              <a:t> al </a:t>
            </a:r>
            <a:r>
              <a:rPr lang="en-US" sz="1600" dirty="0" err="1" smtClean="0">
                <a:latin typeface="Tw Cen MT Condensed" pitchFamily="34" charset="0"/>
              </a:rPr>
              <a:t>pago</a:t>
            </a:r>
            <a:r>
              <a:rPr lang="en-US" sz="1600" dirty="0" smtClean="0">
                <a:latin typeface="Tw Cen MT Condensed" pitchFamily="34" charset="0"/>
              </a:rPr>
              <a:t> de n</a:t>
            </a:r>
            <a:r>
              <a:rPr lang="es-ES" sz="1600" dirty="0">
                <a:solidFill>
                  <a:schemeClr val="bg1"/>
                </a:solidFill>
                <a:latin typeface="Tw Cen MT Condensed" pitchFamily="34" charset="0"/>
              </a:rPr>
              <a:t>ó</a:t>
            </a:r>
            <a:r>
              <a:rPr lang="en-US" sz="1600" dirty="0" smtClean="0">
                <a:latin typeface="Tw Cen MT Condensed" pitchFamily="34" charset="0"/>
              </a:rPr>
              <a:t>mina</a:t>
            </a:r>
            <a:endParaRPr lang="es-VE" sz="1600" dirty="0">
              <a:latin typeface="Tw Cen MT Condensed" pitchFamily="34" charset="0"/>
            </a:endParaRPr>
          </a:p>
        </p:txBody>
      </p:sp>
      <p:graphicFrame>
        <p:nvGraphicFramePr>
          <p:cNvPr id="12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5590187"/>
              </p:ext>
            </p:extLst>
          </p:nvPr>
        </p:nvGraphicFramePr>
        <p:xfrm>
          <a:off x="4527122" y="3356992"/>
          <a:ext cx="4572000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820472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Asignación Presupuestaria FCI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67318"/>
              </p:ext>
            </p:extLst>
          </p:nvPr>
        </p:nvGraphicFramePr>
        <p:xfrm>
          <a:off x="1181522" y="2132856"/>
          <a:ext cx="6819900" cy="4238625"/>
        </p:xfrm>
        <a:graphic>
          <a:graphicData uri="http://schemas.openxmlformats.org/drawingml/2006/table">
            <a:tbl>
              <a:tblPr/>
              <a:tblGrid>
                <a:gridCol w="760937"/>
                <a:gridCol w="3110331"/>
                <a:gridCol w="1930878"/>
                <a:gridCol w="1017754"/>
              </a:tblGrid>
              <a:tr h="2381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VE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ASIGNACIÓN PRESUPUESTARIA DEL FCI PARA EL AÑO 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ASIGNACION PRESUPUESTARIA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TRANSF.A IMDERURAL P/GTOS DE CAPITAL 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6.500.000.000,00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TURíSTICO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TRANSF.CORMETUR P/GTOS DE FUNC.PROYECTOS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214.285.714,29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TRANSF.A CORMETUR P/GTOS DE CAPITAL 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1.785.714.285,71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BÁSICOS SOCIALES DE INFRAESTRUCTURA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TRANSF.INMIVI P/GASTOS DE FUNCIONAMIENTO PROY.FCI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1.735.057.972,23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TRANSF.INMIVI PARA GASTOS DE CAPITAL 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14.590.260.221,06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TRANSF.CONSTRUSMERIDA P/GTOS FUNC. 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854.370.000,00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TRANSF.CONSTRUSMERIDA P/GTOS DE CAPITAL PROY.FCI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2.645.630.000,00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TRANSF.A FONVHIM P/GTOS DE CAPITAL PROYECTOS FCI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4.250.000.000,00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s-V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32.575.318.193,29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820472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Asignación Presupuestaria FCI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sp>
        <p:nvSpPr>
          <p:cNvPr id="11" name="10 Llamada de nube"/>
          <p:cNvSpPr/>
          <p:nvPr/>
        </p:nvSpPr>
        <p:spPr>
          <a:xfrm>
            <a:off x="3995936" y="1988840"/>
            <a:ext cx="4680520" cy="1512168"/>
          </a:xfrm>
          <a:prstGeom prst="cloudCallou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El Fondo de Compensación Interterritorial es un instrumento de financiación. Consiste en un fondo con destino a gastos de inversión, con el fin de corregir desequilibrios económicos entre los Estados y Municipios</a:t>
            </a:r>
            <a:endParaRPr lang="es-ES_tradnl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graphicFrame>
        <p:nvGraphicFramePr>
          <p:cNvPr id="1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572932"/>
              </p:ext>
            </p:extLst>
          </p:nvPr>
        </p:nvGraphicFramePr>
        <p:xfrm>
          <a:off x="395536" y="35730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820472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Contactos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5941"/>
              </p:ext>
            </p:extLst>
          </p:nvPr>
        </p:nvGraphicFramePr>
        <p:xfrm>
          <a:off x="1547664" y="3140968"/>
          <a:ext cx="5904656" cy="1584176"/>
        </p:xfrm>
        <a:graphic>
          <a:graphicData uri="http://schemas.openxmlformats.org/drawingml/2006/table">
            <a:tbl>
              <a:tblPr/>
              <a:tblGrid>
                <a:gridCol w="5904656"/>
              </a:tblGrid>
              <a:tr h="1584176"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Página Web de la gobernación </a:t>
                      </a:r>
                    </a:p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  <a:hlinkClick r:id="rId3"/>
                        </a:rPr>
                        <a:t>www. merida.gob.ve</a:t>
                      </a:r>
                      <a:endParaRPr lang="es-ES" sz="2400" b="0" i="0" u="none" strike="noStrike" dirty="0" smtClean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Correo</a:t>
                      </a:r>
                      <a:r>
                        <a:rPr lang="es-ES" sz="2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electr</a:t>
                      </a:r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s-ES" sz="2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nico: </a:t>
                      </a:r>
                      <a:r>
                        <a:rPr lang="es-VE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w Cen MT Condensed" pitchFamily="34" charset="0"/>
                          <a:ea typeface="+mn-ea"/>
                          <a:cs typeface="+mn-cs"/>
                          <a:hlinkClick r:id="rId4" tooltip="gobernacion@merida.gob.ve"/>
                        </a:rPr>
                        <a:t>gobernacion@merida.gob.ve</a:t>
                      </a:r>
                      <a:endParaRPr lang="es-VE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w Cen MT Condensed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Aspectos generales del estado Mérida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2132856"/>
            <a:ext cx="7128792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	</a:t>
            </a:r>
            <a:r>
              <a:rPr lang="es-ES" sz="2800" dirty="0" smtClean="0">
                <a:latin typeface="Tw Cen MT Condensed" pitchFamily="34" charset="0"/>
              </a:rPr>
              <a:t>El estado Mérida está ubicado en el occidente de Venezuela. Su superficie es de: 11.300 km2; 1.2% del territorio nacional. Su población: </a:t>
            </a:r>
            <a:r>
              <a:rPr lang="es-VE" sz="2800" dirty="0" smtClean="0">
                <a:latin typeface="Tw Cen MT Condensed" pitchFamily="34" charset="0"/>
              </a:rPr>
              <a:t>991,971 </a:t>
            </a:r>
            <a:r>
              <a:rPr lang="es-VE" sz="2800" dirty="0" err="1" smtClean="0">
                <a:latin typeface="Tw Cen MT Condensed" pitchFamily="34" charset="0"/>
              </a:rPr>
              <a:t>hab</a:t>
            </a:r>
            <a:r>
              <a:rPr lang="es-VE" sz="2800" dirty="0" smtClean="0">
                <a:latin typeface="Tw Cen MT Condensed" pitchFamily="34" charset="0"/>
              </a:rPr>
              <a:t>. </a:t>
            </a:r>
            <a:r>
              <a:rPr lang="en-US" sz="2800" dirty="0" smtClean="0">
                <a:latin typeface="Tw Cen MT Condensed" pitchFamily="34" charset="0"/>
              </a:rPr>
              <a:t>Su capital: Mérida.</a:t>
            </a:r>
          </a:p>
          <a:p>
            <a:pPr>
              <a:buNone/>
            </a:pPr>
            <a:r>
              <a:rPr lang="en-US" sz="2800" dirty="0" smtClean="0">
                <a:latin typeface="Tw Cen MT Condensed" pitchFamily="34" charset="0"/>
              </a:rPr>
              <a:t>	</a:t>
            </a:r>
            <a:r>
              <a:rPr lang="es-VE" sz="2800" dirty="0" smtClean="0">
                <a:latin typeface="Tw Cen MT Condensed" pitchFamily="34" charset="0"/>
              </a:rPr>
              <a:t>Está conformado por 23 municipios</a:t>
            </a:r>
          </a:p>
          <a:p>
            <a:pPr>
              <a:buNone/>
            </a:pPr>
            <a:endParaRPr lang="en-US" sz="2800" dirty="0" smtClean="0">
              <a:latin typeface="Tw Cen MT Condensed" pitchFamily="34" charset="0"/>
            </a:endParaRPr>
          </a:p>
          <a:p>
            <a:pPr>
              <a:buNone/>
            </a:pPr>
            <a:r>
              <a:rPr lang="es-ES" sz="2800" dirty="0" smtClean="0">
                <a:latin typeface="Tw Cen MT Condensed" pitchFamily="34" charset="0"/>
              </a:rPr>
              <a:t>	</a:t>
            </a:r>
            <a:endParaRPr lang="en-US" sz="2800" dirty="0" smtClean="0">
              <a:latin typeface="Tw Cen MT Condensed" pitchFamily="34" charset="0"/>
            </a:endParaRPr>
          </a:p>
          <a:p>
            <a:pPr>
              <a:buNone/>
            </a:pPr>
            <a:endParaRPr lang="es-ES_tradnl" sz="2800" dirty="0"/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pic>
        <p:nvPicPr>
          <p:cNvPr id="27650" name="Picture 2" descr="Resultado de imagen para mapa estado merida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7236296" y="1844824"/>
            <a:ext cx="1654045" cy="2463577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3130824" y="4365010"/>
            <a:ext cx="60131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600" dirty="0" smtClean="0">
                <a:solidFill>
                  <a:schemeClr val="bg2">
                    <a:lumMod val="50000"/>
                  </a:schemeClr>
                </a:solidFill>
                <a:latin typeface="Tw Cen MT Condensed" pitchFamily="34" charset="0"/>
              </a:rPr>
              <a:t>Actividades económicas: </a:t>
            </a:r>
            <a:r>
              <a:rPr lang="es-ES" sz="2600" dirty="0" smtClean="0">
                <a:latin typeface="Tw Cen MT Condensed" pitchFamily="34" charset="0"/>
              </a:rPr>
              <a:t>La agricultura, el turismo, la ganadería, la agroindustria y la </a:t>
            </a:r>
            <a:r>
              <a:rPr lang="es-ES" sz="2600" dirty="0" err="1" smtClean="0">
                <a:latin typeface="Tw Cen MT Condensed" pitchFamily="34" charset="0"/>
              </a:rPr>
              <a:t>truchicultura</a:t>
            </a:r>
            <a:r>
              <a:rPr lang="es-ES" sz="2600" dirty="0" smtClean="0">
                <a:latin typeface="Tw Cen MT Condensed" pitchFamily="34" charset="0"/>
              </a:rPr>
              <a:t> son las principales actividades económicas del estado. Además, la ciudad de Mérida uno de los grandes centros culturales y universitario del país. La universidad en sí, genera trabajo docente y de servicios.</a:t>
            </a:r>
            <a:endParaRPr lang="es-ES_tradnl" sz="2600" dirty="0"/>
          </a:p>
        </p:txBody>
      </p:sp>
      <p:pic>
        <p:nvPicPr>
          <p:cNvPr id="27652" name="Picture 4" descr="Imagen relacionada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0" y="4077072"/>
            <a:ext cx="1647766" cy="1373138"/>
          </a:xfrm>
          <a:prstGeom prst="rect">
            <a:avLst/>
          </a:prstGeom>
          <a:noFill/>
        </p:spPr>
      </p:pic>
      <p:pic>
        <p:nvPicPr>
          <p:cNvPr id="27654" name="Picture 6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653136"/>
            <a:ext cx="1154385" cy="1152128"/>
          </a:xfrm>
          <a:prstGeom prst="rect">
            <a:avLst/>
          </a:prstGeom>
          <a:noFill/>
        </p:spPr>
      </p:pic>
      <p:pic>
        <p:nvPicPr>
          <p:cNvPr id="27656" name="Picture 8" descr="Resultado de imagen para estudiar dibuj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589240"/>
            <a:ext cx="1163765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Qué es un presupuesto ciudadano?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8153400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	</a:t>
            </a:r>
            <a:r>
              <a:rPr lang="es-ES" sz="2800" dirty="0" smtClean="0">
                <a:latin typeface="Tw Cen MT Condensed" pitchFamily="34" charset="0"/>
              </a:rPr>
              <a:t>El presupuesto ciudadano es el documento mediante el cual los gobiernos transparentes y democráticos ponen a disposición de la ciudadanía la información necesaria para que conozca, de manera clara y transparente, el destino de los recursos y cómo son utilizados.</a:t>
            </a:r>
          </a:p>
          <a:p>
            <a:pPr>
              <a:buNone/>
            </a:pPr>
            <a:r>
              <a:rPr lang="es-ES" sz="2800" dirty="0" smtClean="0">
                <a:latin typeface="Tw Cen MT Condensed" pitchFamily="34" charset="0"/>
              </a:rPr>
              <a:t>	Es un informe para la gente, que se presenta en un formato accesible, usando lenguaje simple y claro que todos puedan entender</a:t>
            </a:r>
            <a:r>
              <a:rPr lang="es-ES" sz="2800" dirty="0" smtClean="0"/>
              <a:t>.</a:t>
            </a:r>
            <a:endParaRPr lang="es-ES_tradnl" sz="2800" dirty="0"/>
          </a:p>
        </p:txBody>
      </p:sp>
      <p:pic>
        <p:nvPicPr>
          <p:cNvPr id="6" name="Picture 2" descr="Resultado de imagen para presupuesto ciudada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869160"/>
            <a:ext cx="3114675" cy="1666875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19 Grupo"/>
          <p:cNvGrpSpPr/>
          <p:nvPr/>
        </p:nvGrpSpPr>
        <p:grpSpPr>
          <a:xfrm>
            <a:off x="5796136" y="5157192"/>
            <a:ext cx="2205461" cy="1440761"/>
            <a:chOff x="410445" y="601"/>
            <a:chExt cx="2205461" cy="1440761"/>
          </a:xfrm>
        </p:grpSpPr>
        <p:sp>
          <p:nvSpPr>
            <p:cNvPr id="21" name="20 Rectángulo redondeado"/>
            <p:cNvSpPr/>
            <p:nvPr/>
          </p:nvSpPr>
          <p:spPr>
            <a:xfrm>
              <a:off x="410445" y="601"/>
              <a:ext cx="2205461" cy="1428638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21 Rectángulo"/>
            <p:cNvSpPr/>
            <p:nvPr/>
          </p:nvSpPr>
          <p:spPr>
            <a:xfrm>
              <a:off x="986509" y="432649"/>
              <a:ext cx="1584176" cy="10087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VE" sz="1100" kern="1200" dirty="0" smtClean="0"/>
                <a:t>Corresponde al Poder Legislativo, al Poder Moral y al mismo Poder Ejecutivo. Se deben presentar informes trimestralmente. </a:t>
              </a:r>
              <a:endParaRPr lang="es-ES_tradnl" sz="1100" kern="1200" dirty="0"/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1907704" y="5157192"/>
            <a:ext cx="2205461" cy="1440761"/>
            <a:chOff x="410445" y="0"/>
            <a:chExt cx="2205461" cy="1440761"/>
          </a:xfrm>
        </p:grpSpPr>
        <p:sp>
          <p:nvSpPr>
            <p:cNvPr id="15" name="14 Rectángulo redondeado"/>
            <p:cNvSpPr/>
            <p:nvPr/>
          </p:nvSpPr>
          <p:spPr>
            <a:xfrm>
              <a:off x="410445" y="0"/>
              <a:ext cx="2205461" cy="1428638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410445" y="432048"/>
              <a:ext cx="1584176" cy="10087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VE" sz="1100" kern="1200" dirty="0" smtClean="0"/>
                <a:t>Corresponde principalmente al Poder Ejecutivo, pero todos los poderes son ejecutores.</a:t>
              </a:r>
              <a:endParaRPr lang="es-ES_tradnl" sz="1100" kern="1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5796136" y="2132856"/>
            <a:ext cx="2205461" cy="1428638"/>
            <a:chOff x="410445" y="0"/>
            <a:chExt cx="2205461" cy="1428638"/>
          </a:xfrm>
        </p:grpSpPr>
        <p:sp>
          <p:nvSpPr>
            <p:cNvPr id="12" name="11 Rectángulo redondeado"/>
            <p:cNvSpPr/>
            <p:nvPr/>
          </p:nvSpPr>
          <p:spPr>
            <a:xfrm>
              <a:off x="410445" y="0"/>
              <a:ext cx="2205461" cy="142863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1130525" y="0"/>
              <a:ext cx="1481056" cy="10087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VE" sz="1100" dirty="0" smtClean="0"/>
                <a:t>Corresponde al Poder Legislativo (Consejo Legislativo), entre el 15/11 y el 15/12 de cada año</a:t>
              </a:r>
              <a:r>
                <a:rPr lang="es-VE" sz="1100" kern="1200" dirty="0" smtClean="0"/>
                <a:t> </a:t>
              </a:r>
              <a:endParaRPr lang="es-ES_tradnl" sz="1100" kern="1200" dirty="0"/>
            </a:p>
          </p:txBody>
        </p:sp>
      </p:grp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Ciclo Presupuestario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8153400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	</a:t>
            </a:r>
            <a:endParaRPr lang="es-ES_tradnl" sz="2800" dirty="0"/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0" name="9 Diagrama"/>
          <p:cNvGraphicFramePr/>
          <p:nvPr/>
        </p:nvGraphicFramePr>
        <p:xfrm>
          <a:off x="1547664" y="2204864"/>
          <a:ext cx="662473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Aprobado 2018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8153400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	</a:t>
            </a:r>
            <a:endParaRPr lang="es-ES_tradnl" sz="2800" dirty="0"/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sp>
        <p:nvSpPr>
          <p:cNvPr id="17" name="2 Marcador de contenido"/>
          <p:cNvSpPr txBox="1">
            <a:spLocks/>
          </p:cNvSpPr>
          <p:nvPr/>
        </p:nvSpPr>
        <p:spPr>
          <a:xfrm>
            <a:off x="1907704" y="2258752"/>
            <a:ext cx="7048400" cy="15757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w Cen MT Condensed" pitchFamily="34" charset="0"/>
                <a:ea typeface="+mn-ea"/>
                <a:cs typeface="+mn-cs"/>
              </a:rPr>
              <a:t>El Presupuesto Aprobado para el Ejercicio fiscal 2018 del estado Bolivariano </a:t>
            </a:r>
            <a:r>
              <a:rPr lang="es-ES" sz="2800" dirty="0">
                <a:latin typeface="Tw Cen MT Condensed" pitchFamily="34" charset="0"/>
              </a:rPr>
              <a:t>de Mérida fue de </a:t>
            </a:r>
            <a:r>
              <a:rPr lang="es-E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</a:rPr>
              <a:t>209.225.685.893,44Bs. </a:t>
            </a:r>
            <a:r>
              <a:rPr lang="es-ES" sz="2800" dirty="0" smtClean="0">
                <a:latin typeface="Tw Cen MT Condensed" pitchFamily="34" charset="0"/>
              </a:rPr>
              <a:t>Mientras que el Ejecutado en 2017 fue de </a:t>
            </a:r>
            <a:r>
              <a:rPr 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" pitchFamily="34" charset="0"/>
              </a:rPr>
              <a:t>281.401.340.535,33Bs.</a:t>
            </a:r>
            <a:endParaRPr lang="en-US" sz="3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s-ES_tradnl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676" name="Picture 4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560" y="1916832"/>
            <a:ext cx="3389448" cy="2259632"/>
          </a:xfrm>
          <a:prstGeom prst="rect">
            <a:avLst/>
          </a:prstGeom>
          <a:noFill/>
        </p:spPr>
      </p:pic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061686"/>
              </p:ext>
            </p:extLst>
          </p:nvPr>
        </p:nvGraphicFramePr>
        <p:xfrm>
          <a:off x="2091376" y="4379508"/>
          <a:ext cx="6096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>
                          <a:latin typeface="Tw Cen MT Condensed" pitchFamily="34" charset="0"/>
                        </a:rPr>
                        <a:t>Situado Estadal</a:t>
                      </a:r>
                      <a:endParaRPr lang="es-ES_tradnl" dirty="0">
                        <a:latin typeface="Tw Cen MT Condense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>
                          <a:latin typeface="Tw Cen MT Condensed" pitchFamily="34" charset="0"/>
                        </a:rPr>
                        <a:t>FCI</a:t>
                      </a:r>
                      <a:endParaRPr lang="es-ES_tradnl" dirty="0">
                        <a:latin typeface="Tw Cen MT Condensed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176.206.577.515,00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32.575.318.193,29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23 Elipse"/>
          <p:cNvSpPr/>
          <p:nvPr/>
        </p:nvSpPr>
        <p:spPr>
          <a:xfrm>
            <a:off x="1227280" y="4235492"/>
            <a:ext cx="1152128" cy="108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>
                <a:latin typeface="Tw Cen MT Condensed Extra Bold" pitchFamily="34" charset="0"/>
              </a:rPr>
              <a:t>84%</a:t>
            </a:r>
            <a:endParaRPr lang="es-ES_tradnl" dirty="0">
              <a:latin typeface="Tw Cen MT Condensed Extra Bold" pitchFamily="34" charset="0"/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7635992" y="4163484"/>
            <a:ext cx="1152128" cy="108012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VE" dirty="0" smtClean="0">
                <a:latin typeface="Tw Cen MT Condensed Extra Bold" pitchFamily="34" charset="0"/>
              </a:rPr>
              <a:t>16%</a:t>
            </a:r>
            <a:endParaRPr lang="es-ES_tradnl" dirty="0">
              <a:latin typeface="Tw Cen MT Condensed Extra Bold" pitchFamily="34" charset="0"/>
            </a:endParaRPr>
          </a:p>
        </p:txBody>
      </p:sp>
      <p:sp>
        <p:nvSpPr>
          <p:cNvPr id="2" name="1 Nube"/>
          <p:cNvSpPr/>
          <p:nvPr/>
        </p:nvSpPr>
        <p:spPr>
          <a:xfrm>
            <a:off x="2987824" y="5517232"/>
            <a:ext cx="3307296" cy="1224136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El </a:t>
            </a:r>
            <a:r>
              <a:rPr lang="en-US" dirty="0" err="1" smtClean="0">
                <a:solidFill>
                  <a:schemeClr val="tx1"/>
                </a:solidFill>
                <a:latin typeface="Tw Cen MT Condensed" pitchFamily="34" charset="0"/>
              </a:rPr>
              <a:t>Presupuesto</a:t>
            </a:r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w Cen MT Condensed" pitchFamily="34" charset="0"/>
              </a:rPr>
              <a:t>Aprobado</a:t>
            </a:r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 2018 </a:t>
            </a:r>
            <a:r>
              <a:rPr lang="en-US" dirty="0" err="1" smtClean="0">
                <a:solidFill>
                  <a:schemeClr val="tx1"/>
                </a:solidFill>
                <a:latin typeface="Tw Cen MT Condensed" pitchFamily="34" charset="0"/>
              </a:rPr>
              <a:t>por</a:t>
            </a:r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w Cen MT Condensed" pitchFamily="34" charset="0"/>
              </a:rPr>
              <a:t>habitante</a:t>
            </a:r>
            <a:r>
              <a:rPr lang="en-US" dirty="0">
                <a:solidFill>
                  <a:schemeClr val="tx1"/>
                </a:solidFill>
                <a:latin typeface="Tw Cen MT Condensed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w Cen MT Condensed" pitchFamily="34" charset="0"/>
              </a:rPr>
              <a:t>ser</a:t>
            </a:r>
            <a:r>
              <a:rPr lang="es-VE" sz="1600" dirty="0">
                <a:solidFill>
                  <a:schemeClr val="tx1"/>
                </a:solidFill>
                <a:latin typeface="Tw Cen MT Condensed" pitchFamily="34" charset="0"/>
              </a:rPr>
              <a:t>í</a:t>
            </a:r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a </a:t>
            </a:r>
            <a:r>
              <a:rPr lang="en-US" dirty="0">
                <a:solidFill>
                  <a:schemeClr val="tx1"/>
                </a:solidFill>
                <a:latin typeface="Tw Cen MT Condensed" pitchFamily="34" charset="0"/>
              </a:rPr>
              <a:t>de </a:t>
            </a:r>
            <a:r>
              <a:rPr lang="en-US" dirty="0" smtClean="0">
                <a:solidFill>
                  <a:schemeClr val="tx1"/>
                </a:solidFill>
                <a:latin typeface="Tw Cen MT Condensed" pitchFamily="34" charset="0"/>
              </a:rPr>
              <a:t>210.919,16Bs. </a:t>
            </a:r>
            <a:endParaRPr lang="es-VE" dirty="0">
              <a:solidFill>
                <a:schemeClr val="tx1"/>
              </a:solidFill>
              <a:latin typeface="Tw Cen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8820472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2017 VS. 2018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260997"/>
              </p:ext>
            </p:extLst>
          </p:nvPr>
        </p:nvGraphicFramePr>
        <p:xfrm>
          <a:off x="323528" y="1916832"/>
          <a:ext cx="8532440" cy="2368078"/>
        </p:xfrm>
        <a:graphic>
          <a:graphicData uri="http://schemas.openxmlformats.org/drawingml/2006/table">
            <a:tbl>
              <a:tblPr/>
              <a:tblGrid>
                <a:gridCol w="1275054"/>
                <a:gridCol w="1411381"/>
                <a:gridCol w="1275054"/>
                <a:gridCol w="914190"/>
                <a:gridCol w="1355247"/>
                <a:gridCol w="1090613"/>
                <a:gridCol w="1210901"/>
              </a:tblGrid>
              <a:tr h="35626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VARIACIÓN DEL PRESUPUESTO 2018</a:t>
                      </a:r>
                    </a:p>
                  </a:txBody>
                  <a:tcPr marL="5729" marR="5729" marT="57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523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año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Ejecutado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año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2017*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año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Inflación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2017**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Variación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nominal,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Variación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real,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(%)***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Variación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real,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 (%)****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877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49.584.618.839,40</a:t>
                      </a: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281.401.340.535,33</a:t>
                      </a: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209.225.685.893,44</a:t>
                      </a: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2660%</a:t>
                      </a: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321,96</a:t>
                      </a:r>
                    </a:p>
                  </a:txBody>
                  <a:tcPr marL="5729" marR="5729" marT="57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-84,71</a:t>
                      </a:r>
                    </a:p>
                  </a:txBody>
                  <a:tcPr marL="5729" marR="5729" marT="5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-97,31</a:t>
                      </a:r>
                    </a:p>
                  </a:txBody>
                  <a:tcPr marL="5729" marR="5729" marT="5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4046">
                <a:tc gridSpan="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*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Incluye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créditos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adicionales</a:t>
                      </a:r>
                      <a:endParaRPr lang="es-ES" sz="1400" b="0" i="0" u="none" strike="noStrike" dirty="0" smtClean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  <a:p>
                      <a:pPr algn="ctr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**Según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la Asamblea Nacional, la tasa de inflación para el año 2017 fue de 2.660%</a:t>
                      </a:r>
                    </a:p>
                  </a:txBody>
                  <a:tcPr marL="5729" marR="5729" marT="5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8775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***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real del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2018,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frente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al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2017</a:t>
                      </a:r>
                    </a:p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****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Variaci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n real del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Presupuesto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Aprobado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2018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frente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al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Ejecutado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2017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5729" marR="5729" marT="57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3277"/>
              </p:ext>
            </p:extLst>
          </p:nvPr>
        </p:nvGraphicFramePr>
        <p:xfrm>
          <a:off x="2301230" y="4365104"/>
          <a:ext cx="5112568" cy="1939290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En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términos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reales el presupuesto aprobado de 2018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disminuyó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en un 84,71% en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relación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al presupuesto aprobado para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2017 y en un 97,31% con respecto al presupuesto ejecutado en 2017. Lo que significa que la gobernación solo cuenta para 2018 con el 2,69% de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los recursos del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presupuesto ejecutado en 2017.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Debido a una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inflación </a:t>
                      </a:r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estimada en 2.660% para 2017, el poder adquisitivo de la </a:t>
                      </a:r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gobernación disminuyó significativamente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de Ingresos 2018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8153400" cy="2952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	</a:t>
            </a:r>
            <a:endParaRPr lang="es-ES_tradnl" sz="2800" dirty="0"/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92522"/>
              </p:ext>
            </p:extLst>
          </p:nvPr>
        </p:nvGraphicFramePr>
        <p:xfrm>
          <a:off x="107505" y="2060848"/>
          <a:ext cx="4428264" cy="2041194"/>
        </p:xfrm>
        <a:graphic>
          <a:graphicData uri="http://schemas.openxmlformats.org/drawingml/2006/table">
            <a:tbl>
              <a:tblPr/>
              <a:tblGrid>
                <a:gridCol w="1606577"/>
                <a:gridCol w="1476392"/>
                <a:gridCol w="1345295"/>
              </a:tblGrid>
              <a:tr h="281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INGRESOS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MONTO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APROBADO 2017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Bs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MONTO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APROBADO 2018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Bs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8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Ingresos Ordinarios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76.874.368,42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443.790.185,15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8147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Situado Estadal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40.849.009.525,00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176.206.577.515,00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549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Fondo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Compensaci</a:t>
                      </a:r>
                      <a:r>
                        <a:rPr lang="es-VE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ó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Interterritorial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8.658.734.945,98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32.575.318.193,29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814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DE INGRESOS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49.584.618.839,40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209.225.685.893,44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</a:tr>
              <a:tr h="2814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Incluye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cr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é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ditos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adicionales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11 Nube"/>
          <p:cNvSpPr/>
          <p:nvPr/>
        </p:nvSpPr>
        <p:spPr>
          <a:xfrm>
            <a:off x="6228184" y="1916832"/>
            <a:ext cx="2592288" cy="20882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>
                <a:latin typeface="Tw Cen MT Condensed" pitchFamily="34" charset="0"/>
              </a:rPr>
              <a:t>Más del 99% de los recursos provienen de transferencias del gobierno central</a:t>
            </a:r>
            <a:endParaRPr lang="es-ES_tradnl" dirty="0">
              <a:latin typeface="Tw Cen MT Condensed" pitchFamily="34" charset="0"/>
            </a:endParaRPr>
          </a:p>
        </p:txBody>
      </p:sp>
      <p:graphicFrame>
        <p:nvGraphicFramePr>
          <p:cNvPr id="1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1564038"/>
              </p:ext>
            </p:extLst>
          </p:nvPr>
        </p:nvGraphicFramePr>
        <p:xfrm>
          <a:off x="2051720" y="4117826"/>
          <a:ext cx="5181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de Ingresos 2018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382202"/>
              </p:ext>
            </p:extLst>
          </p:nvPr>
        </p:nvGraphicFramePr>
        <p:xfrm>
          <a:off x="1115616" y="1888561"/>
          <a:ext cx="6984775" cy="4852807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</a:tblPr>
              <a:tblGrid>
                <a:gridCol w="328695"/>
                <a:gridCol w="246521"/>
                <a:gridCol w="246521"/>
                <a:gridCol w="246521"/>
                <a:gridCol w="3052171"/>
                <a:gridCol w="1925216"/>
                <a:gridCol w="939130"/>
              </a:tblGrid>
              <a:tr h="22426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INGRESOS PRESUPUESTARIOS ESTADALES EJERCICIO FISCAL 2018 (Bs.)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199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DENOMINACIÓN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MONTO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Ingresos Ordinarios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443.790.185,15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Ingresos por Tasas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425.389.120,25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Estampillas Fiscales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53.258.970,24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Papel Sellado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41.179.926,70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Otros Tipos de Tasas, Impuestos (1x1000)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71.030.792,85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Otros Tipos de Tasas, Impuestos por Especies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Alcoh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licas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12.260.376,78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9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Otros tipos de Tasas, Impuestos por Materia no Contenciosa Mercantil y Otras Tasas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247.659.053,68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Impuestos del Dominio Minero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12.887.249,58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572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Impuestos de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Explotaci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n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 Otros Minerales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12.887.249,58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Ingresos de la Propiedad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5.513.815,32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3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Intereses por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Dep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ó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sitos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en Instituciones Financieras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5.513.815,32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Transferencias y Donaciones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208.781.895.708,29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99,79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3483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Situado Estadal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176.206.577.515,00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84,22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286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Fondo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de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Compensación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Interterritorial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32.575.318.193,29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15,57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09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209.225.685.893,44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 Gráfico"/>
          <p:cNvGraphicFramePr/>
          <p:nvPr/>
        </p:nvGraphicFramePr>
        <p:xfrm>
          <a:off x="4572000" y="3286124"/>
          <a:ext cx="4572000" cy="357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/>
          </a:bodyPr>
          <a:lstStyle/>
          <a:p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 Condensed Extra Bold" pitchFamily="34" charset="0"/>
              </a:rPr>
              <a:t>Presupuesto de Gastos 2018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 Condensed Extra Bold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484784"/>
            <a:ext cx="1187624" cy="2880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Rectángulo"/>
          <p:cNvSpPr/>
          <p:nvPr/>
        </p:nvSpPr>
        <p:spPr>
          <a:xfrm>
            <a:off x="1331640" y="1484784"/>
            <a:ext cx="7812360" cy="28803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Picture 13" descr="C:\Users\Jesus Diaz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0"/>
            <a:ext cx="1763688" cy="705475"/>
          </a:xfrm>
          <a:prstGeom prst="rect">
            <a:avLst/>
          </a:prstGeom>
          <a:noFill/>
        </p:spPr>
      </p:pic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84097"/>
              </p:ext>
            </p:extLst>
          </p:nvPr>
        </p:nvGraphicFramePr>
        <p:xfrm>
          <a:off x="179512" y="1916832"/>
          <a:ext cx="4680520" cy="2761828"/>
        </p:xfrm>
        <a:graphic>
          <a:graphicData uri="http://schemas.openxmlformats.org/drawingml/2006/table">
            <a:tbl>
              <a:tblPr/>
              <a:tblGrid>
                <a:gridCol w="820544"/>
                <a:gridCol w="1771744"/>
                <a:gridCol w="1267688"/>
                <a:gridCol w="820544"/>
              </a:tblGrid>
              <a:tr h="247650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DISTRIBUCIÓN DE LOS GASTOS POR SECTORES 2018 (Bs.)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SECTOR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DENOMINACIÓN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MONTO (Bs.)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4164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Dirección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 Superior del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estado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49.447.906.956,36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23,63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Seguridad y Defensa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30.892.016.399,04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14,76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22.686.044.961,94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10,84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Desarrollo urbano, vivienda y servicios conexos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27.050.625.668,78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110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Salud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25.335.508.423,02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12,11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Seguridad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22.471.303.624,29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2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Otros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w Cen MT Condensed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31.342.279.860,01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14,98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39052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209.225.685.893,44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w Cen MT Condensed" pitchFamily="34" charset="0"/>
                        </a:rPr>
                        <a:t>100,00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  <p:pic>
        <p:nvPicPr>
          <p:cNvPr id="32770" name="Picture 2" descr="Resultado de imagen para dibujo bombe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916832"/>
            <a:ext cx="1158386" cy="1224136"/>
          </a:xfrm>
          <a:prstGeom prst="rect">
            <a:avLst/>
          </a:prstGeom>
          <a:noFill/>
        </p:spPr>
      </p:pic>
      <p:pic>
        <p:nvPicPr>
          <p:cNvPr id="32774" name="Picture 6" descr="Resultado de imagen para dibujo salu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1844824"/>
            <a:ext cx="1368152" cy="1368152"/>
          </a:xfrm>
          <a:prstGeom prst="rect">
            <a:avLst/>
          </a:prstGeom>
          <a:noFill/>
        </p:spPr>
      </p:pic>
      <p:pic>
        <p:nvPicPr>
          <p:cNvPr id="32776" name="Picture 8" descr="Imagen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84368" y="1988840"/>
            <a:ext cx="1210670" cy="948359"/>
          </a:xfrm>
          <a:prstGeom prst="rect">
            <a:avLst/>
          </a:prstGeom>
          <a:noFill/>
        </p:spPr>
      </p:pic>
      <p:sp>
        <p:nvSpPr>
          <p:cNvPr id="12" name="11 Nube"/>
          <p:cNvSpPr/>
          <p:nvPr/>
        </p:nvSpPr>
        <p:spPr>
          <a:xfrm>
            <a:off x="1187624" y="4869160"/>
            <a:ext cx="2808312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 smtClean="0">
                <a:latin typeface="Tw Cen MT Condensed" pitchFamily="34" charset="0"/>
              </a:rPr>
              <a:t>Los recursos en </a:t>
            </a:r>
            <a:r>
              <a:rPr lang="es-ES_tradnl" sz="1600" dirty="0" err="1" smtClean="0">
                <a:latin typeface="Tw Cen MT Condensed" pitchFamily="34" charset="0"/>
              </a:rPr>
              <a:t>Direcci</a:t>
            </a:r>
            <a:r>
              <a:rPr lang="en-US" sz="1600" dirty="0">
                <a:solidFill>
                  <a:schemeClr val="bg1"/>
                </a:solidFill>
                <a:latin typeface="Tw Cen MT Condensed" pitchFamily="34" charset="0"/>
              </a:rPr>
              <a:t>ó</a:t>
            </a:r>
            <a:r>
              <a:rPr lang="es-ES_tradnl" sz="1600" dirty="0" smtClean="0">
                <a:latin typeface="Tw Cen MT Condensed" pitchFamily="34" charset="0"/>
              </a:rPr>
              <a:t>n Superior del estado se destinan a gastos </a:t>
            </a:r>
            <a:r>
              <a:rPr lang="es-ES_tradnl" sz="1600" dirty="0" err="1" smtClean="0">
                <a:latin typeface="Tw Cen MT Condensed" pitchFamily="34" charset="0"/>
              </a:rPr>
              <a:t>burocr</a:t>
            </a:r>
            <a:r>
              <a:rPr lang="es-VE" sz="1600" dirty="0">
                <a:latin typeface="Tw Cen MT Condensed" pitchFamily="34" charset="0"/>
              </a:rPr>
              <a:t>á</a:t>
            </a:r>
            <a:r>
              <a:rPr lang="es-ES_tradnl" sz="1600" dirty="0" smtClean="0">
                <a:latin typeface="Tw Cen MT Condensed" pitchFamily="34" charset="0"/>
              </a:rPr>
              <a:t>ticos  </a:t>
            </a:r>
            <a:endParaRPr lang="es-ES_tradnl" sz="1600" dirty="0">
              <a:latin typeface="Tw Cen MT Condense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1805</TotalTime>
  <Words>1057</Words>
  <Application>Microsoft Macintosh PowerPoint</Application>
  <PresentationFormat>Presentación en pantalla (4:3)</PresentationFormat>
  <Paragraphs>347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Agency FB</vt:lpstr>
      <vt:lpstr>Arial</vt:lpstr>
      <vt:lpstr>Calibri</vt:lpstr>
      <vt:lpstr>Tw Cen MT Condensed</vt:lpstr>
      <vt:lpstr>Tw Cen MT Condensed Extra Bold</vt:lpstr>
      <vt:lpstr>Tema1</vt:lpstr>
      <vt:lpstr>Presupuesto ciudadano del estado Bolivariano de Mérida 2018</vt:lpstr>
      <vt:lpstr>Aspectos generales del estado Mérida</vt:lpstr>
      <vt:lpstr>Qué es un presupuesto ciudadano?</vt:lpstr>
      <vt:lpstr>Ciclo Presupuestario</vt:lpstr>
      <vt:lpstr>Presupuesto Aprobado 2018</vt:lpstr>
      <vt:lpstr>PRESUPUESTO 2017 VS. 2018</vt:lpstr>
      <vt:lpstr>Presupuesto de Ingresos 2018</vt:lpstr>
      <vt:lpstr>Presupuesto de Ingresos 2018</vt:lpstr>
      <vt:lpstr>Presupuesto de Gastos 2018</vt:lpstr>
      <vt:lpstr>Presupuesto de Gastos 2018, sector salud</vt:lpstr>
      <vt:lpstr>Presupuesto de Gastos 2018, sector educación</vt:lpstr>
      <vt:lpstr>Asignación Presupuestaria FCI</vt:lpstr>
      <vt:lpstr>Asignación Presupuestaria FCI</vt:lpstr>
      <vt:lpstr>Contactos</vt:lpstr>
    </vt:vector>
  </TitlesOfParts>
  <Company>http://www.centor.mx.gd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ciudadano del estado Bolivariano de Mérida 2018</dc:title>
  <dc:creator>Centor</dc:creator>
  <cp:lastModifiedBy>Usuario de Microsoft Office</cp:lastModifiedBy>
  <cp:revision>25</cp:revision>
  <dcterms:created xsi:type="dcterms:W3CDTF">2018-11-28T05:48:30Z</dcterms:created>
  <dcterms:modified xsi:type="dcterms:W3CDTF">2019-01-09T02:11:00Z</dcterms:modified>
</cp:coreProperties>
</file>