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8" r:id="rId9"/>
    <p:sldId id="262" r:id="rId10"/>
    <p:sldId id="264" r:id="rId11"/>
    <p:sldId id="265" r:id="rId12"/>
    <p:sldId id="266" r:id="rId13"/>
    <p:sldId id="267" r:id="rId14"/>
    <p:sldId id="263" r:id="rId15"/>
    <p:sldId id="270" r:id="rId16"/>
    <p:sldId id="271" r:id="rId17"/>
  </p:sldIdLst>
  <p:sldSz cx="9144000" cy="6858000" type="screen4x3"/>
  <p:notesSz cx="6858000" cy="9144000"/>
  <p:defaultTextStyle>
    <a:defPPr>
      <a:defRPr lang="es-V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94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67629-BA07-43DE-8A81-32429C2FEFBB}" type="datetimeFigureOut">
              <a:rPr lang="es-VE"/>
              <a:pPr>
                <a:defRPr/>
              </a:pPr>
              <a:t>10/08/2016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2F4AD-96CC-4F18-89EF-5C2F9B230505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758EE-C9A7-4796-8EA5-113C2DFC85E3}" type="datetimeFigureOut">
              <a:rPr lang="es-VE"/>
              <a:pPr>
                <a:defRPr/>
              </a:pPr>
              <a:t>10/08/2016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08AB9-DF51-4DC5-941F-580BFBE2FA09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7B3F8-47C5-4783-A7D7-D911F06234E8}" type="datetimeFigureOut">
              <a:rPr lang="es-VE"/>
              <a:pPr>
                <a:defRPr/>
              </a:pPr>
              <a:t>10/08/2016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EDACA-3053-4EBA-994F-5AABBEBCCB8C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7204D-30E0-4818-8DC7-7B9C98458F53}" type="datetimeFigureOut">
              <a:rPr lang="es-VE"/>
              <a:pPr>
                <a:defRPr/>
              </a:pPr>
              <a:t>10/08/2016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21005-4BE5-4A70-AEEB-C469495389CC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AADCF-A46F-4E8B-9865-982A09E1F8CE}" type="datetimeFigureOut">
              <a:rPr lang="es-VE"/>
              <a:pPr>
                <a:defRPr/>
              </a:pPr>
              <a:t>10/08/2016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28EFB-6E42-49C2-B8AC-5622D8B8C67C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9385A-2D78-47EF-A9FF-848737123026}" type="datetimeFigureOut">
              <a:rPr lang="es-VE"/>
              <a:pPr>
                <a:defRPr/>
              </a:pPr>
              <a:t>10/08/2016</a:t>
            </a:fld>
            <a:endParaRPr lang="es-V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40C40-C160-4592-8C25-51FDEAD3B49A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B4C23-C2B7-48A3-B360-3090560289D2}" type="datetimeFigureOut">
              <a:rPr lang="es-VE"/>
              <a:pPr>
                <a:defRPr/>
              </a:pPr>
              <a:t>10/08/2016</a:t>
            </a:fld>
            <a:endParaRPr lang="es-V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C4F11-F595-4AED-8AF0-04FC4665B00F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04433-599A-41A3-B911-6EC3F8C7EB09}" type="datetimeFigureOut">
              <a:rPr lang="es-VE"/>
              <a:pPr>
                <a:defRPr/>
              </a:pPr>
              <a:t>10/08/2016</a:t>
            </a:fld>
            <a:endParaRPr lang="es-V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EBFB3-D77E-4C72-B9EA-809E1DB1CF8E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F5B32-2601-4B58-9BEB-3C0B8FDDA16E}" type="datetimeFigureOut">
              <a:rPr lang="es-VE"/>
              <a:pPr>
                <a:defRPr/>
              </a:pPr>
              <a:t>10/08/2016</a:t>
            </a:fld>
            <a:endParaRPr lang="es-V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62225-5282-4F81-BCC9-E4B53E66BD94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14117-7830-45A7-BE45-91FE6EDCEB38}" type="datetimeFigureOut">
              <a:rPr lang="es-VE"/>
              <a:pPr>
                <a:defRPr/>
              </a:pPr>
              <a:t>10/08/2016</a:t>
            </a:fld>
            <a:endParaRPr lang="es-V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66C76-C034-4373-8B66-EC08D5A40A44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6BCDC-208D-4F0A-816E-0D4D41838846}" type="datetimeFigureOut">
              <a:rPr lang="es-VE"/>
              <a:pPr>
                <a:defRPr/>
              </a:pPr>
              <a:t>10/08/2016</a:t>
            </a:fld>
            <a:endParaRPr lang="es-V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81095-68AA-4680-A812-27BF7F2410EA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10757F-124A-459A-9052-514519B8A2E4}" type="datetimeFigureOut">
              <a:rPr lang="es-VE"/>
              <a:pPr>
                <a:defRPr/>
              </a:pPr>
              <a:t>10/08/2016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C25CE8-ED50-4003-AC09-330749417830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3089275"/>
            <a:ext cx="9144000" cy="20224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VE" dirty="0">
              <a:solidFill>
                <a:srgbClr val="0070C0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74650" y="3173413"/>
            <a:ext cx="7980363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VE" sz="3200" dirty="0">
                <a:solidFill>
                  <a:schemeClr val="bg1"/>
                </a:solidFill>
                <a:latin typeface="+mj-lt"/>
                <a:cs typeface="+mn-cs"/>
              </a:rPr>
              <a:t> </a:t>
            </a:r>
            <a:r>
              <a:rPr lang="es-VE" sz="3600" dirty="0">
                <a:solidFill>
                  <a:schemeClr val="bg1"/>
                </a:solidFill>
                <a:latin typeface="+mj-lt"/>
                <a:cs typeface="+mn-cs"/>
              </a:rPr>
              <a:t>Ley Orgánica de Transparencia, Divulgación y Acceso a la Información Pública</a:t>
            </a:r>
          </a:p>
        </p:txBody>
      </p:sp>
      <p:pic>
        <p:nvPicPr>
          <p:cNvPr id="13315" name="Picture 2" descr="http://www.indh.cl/wp-content/uploads/2013/11/toleranci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7413" y="1808163"/>
            <a:ext cx="815975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2" descr="https://www.frpromotora.com/images123/novas/megafone-divulgar-blogs%5B2%5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6850" y="1884363"/>
            <a:ext cx="142398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2" descr="https://contratosfacil.files.wordpress.com/2013/02/cropped-aviso-datgos-privcidad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88050" y="1811338"/>
            <a:ext cx="86995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5" descr="C:\Users\TV01\Desktop\letter-clipart-LetterClipArt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2500" y="1928813"/>
            <a:ext cx="102393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TV01\Desktop\Íconos\govenment-512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58868" y="1607414"/>
            <a:ext cx="1177059" cy="11770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9738" y="360363"/>
            <a:ext cx="8081962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VE" sz="2800" dirty="0">
                <a:solidFill>
                  <a:srgbClr val="0070C0"/>
                </a:solidFill>
                <a:latin typeface="+mj-lt"/>
                <a:cs typeface="+mn-cs"/>
              </a:rPr>
              <a:t>VI. Facilita los procedimientos y se garantiza la sencillez, rapidez y gratuidad</a:t>
            </a:r>
          </a:p>
        </p:txBody>
      </p:sp>
      <p:pic>
        <p:nvPicPr>
          <p:cNvPr id="22530" name="Picture 3" descr="https://pbs.twimg.com/profile_images/2961902927/ab86999b6e6b7773ca5e5f48c63809ac_400x400.png"/>
          <p:cNvPicPr>
            <a:picLocks noChangeAspect="1" noChangeArrowheads="1"/>
          </p:cNvPicPr>
          <p:nvPr/>
        </p:nvPicPr>
        <p:blipFill>
          <a:blip r:embed="rId2" cstate="print"/>
          <a:srcRect l="10834" r="7806"/>
          <a:stretch>
            <a:fillRect/>
          </a:stretch>
        </p:blipFill>
        <p:spPr bwMode="auto">
          <a:xfrm>
            <a:off x="5029200" y="1395413"/>
            <a:ext cx="3754438" cy="461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ángulo 2"/>
          <p:cNvSpPr/>
          <p:nvPr/>
        </p:nvSpPr>
        <p:spPr>
          <a:xfrm>
            <a:off x="317500" y="1403350"/>
            <a:ext cx="4927600" cy="47386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es-VE" dirty="0">
                <a:latin typeface="+mj-lt"/>
                <a:cs typeface="+mn-cs"/>
              </a:rPr>
              <a:t>Tanto para presentar peticiones de información, como para introducir recursos, no podrá demorar el trámite, ni hacer exigencias complejas.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es-VE" dirty="0">
                <a:latin typeface="+mj-lt"/>
                <a:cs typeface="+mn-cs"/>
              </a:rPr>
              <a:t>Para la petición no se requerirá formalidad adicional alguna</a:t>
            </a:r>
            <a:r>
              <a:rPr lang="es-ES_tradnl" dirty="0">
                <a:latin typeface="+mj-lt"/>
                <a:cs typeface="+mn-cs"/>
              </a:rPr>
              <a:t> </a:t>
            </a:r>
            <a:endParaRPr lang="es-VE" dirty="0">
              <a:latin typeface="+mj-lt"/>
              <a:cs typeface="+mn-cs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es-VE" dirty="0">
                <a:latin typeface="+mj-lt"/>
                <a:cs typeface="+mn-cs"/>
              </a:rPr>
              <a:t>1. Descripción suficientemente detallada y precisa de la información solicitada, para permitir que la misma sea ubicada con facilidad y celeridad.</a:t>
            </a:r>
            <a:endParaRPr lang="es-ES_tradnl" dirty="0">
              <a:latin typeface="+mj-lt"/>
              <a:cs typeface="+mn-cs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es-VE" dirty="0">
                <a:latin typeface="+mj-lt"/>
                <a:cs typeface="+mn-cs"/>
              </a:rPr>
              <a:t>2. Forma o medio preferido en la cual la información será suministrada.</a:t>
            </a:r>
            <a:endParaRPr lang="es-ES_tradnl" dirty="0">
              <a:latin typeface="+mj-lt"/>
              <a:cs typeface="+mn-cs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es-VE" dirty="0">
                <a:latin typeface="+mj-lt"/>
                <a:cs typeface="+mn-cs"/>
              </a:rPr>
              <a:t>3. Información de contacto para recibir notificaciones referentes a la solicitud. 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es-VE" dirty="0">
                <a:latin typeface="+mj-lt"/>
                <a:cs typeface="+mn-cs"/>
              </a:rPr>
              <a:t>La autoridad pública buscará procesos cada vez mas expeditos y efectivos.</a:t>
            </a:r>
            <a:r>
              <a:rPr lang="es-ES_tradnl" dirty="0">
                <a:latin typeface="+mj-lt"/>
                <a:cs typeface="+mn-cs"/>
              </a:rPr>
              <a:t> </a:t>
            </a:r>
            <a:endParaRPr lang="es-VE" dirty="0"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763" y="276225"/>
            <a:ext cx="8080375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VE" sz="2800" dirty="0">
                <a:solidFill>
                  <a:srgbClr val="0070C0"/>
                </a:solidFill>
                <a:latin typeface="+mj-lt"/>
                <a:cs typeface="+mn-cs"/>
              </a:rPr>
              <a:t>VII. La información esencial debe estar al alcance de la ciudadanía</a:t>
            </a:r>
          </a:p>
        </p:txBody>
      </p:sp>
      <p:sp>
        <p:nvSpPr>
          <p:cNvPr id="23554" name="Rectángulo 2"/>
          <p:cNvSpPr>
            <a:spLocks noChangeArrowheads="1"/>
          </p:cNvSpPr>
          <p:nvPr/>
        </p:nvSpPr>
        <p:spPr bwMode="auto">
          <a:xfrm>
            <a:off x="2355850" y="1882775"/>
            <a:ext cx="45720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VE" sz="2000" b="1">
                <a:latin typeface="Calibri Light" pitchFamily="34" charset="0"/>
              </a:rPr>
              <a:t>Art 88:</a:t>
            </a:r>
            <a:r>
              <a:rPr lang="es-VE" sz="2000">
                <a:latin typeface="Calibri Light" pitchFamily="34" charset="0"/>
              </a:rPr>
              <a:t> Todo órgano o ente del sector público está obligado a sistematizar la información que posee de forma proactiva para ser publicada en sus paginas web, con actualizaciones permanentes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2000">
                <a:latin typeface="Calibri Light" pitchFamily="34" charset="0"/>
              </a:rPr>
              <a:t>Claridad en archivos, custodia, responsables, conservación, producción, difusión.</a:t>
            </a:r>
            <a:endParaRPr lang="es-VE" sz="2000">
              <a:latin typeface="Calibr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763" y="387350"/>
            <a:ext cx="8080375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VE" sz="2800" dirty="0">
                <a:solidFill>
                  <a:srgbClr val="0070C0"/>
                </a:solidFill>
                <a:latin typeface="+mj-lt"/>
                <a:cs typeface="+mn-cs"/>
              </a:rPr>
              <a:t>VIII. En forma explícita, detallada, actualizada y a través de diferentes medios</a:t>
            </a:r>
          </a:p>
        </p:txBody>
      </p:sp>
      <p:pic>
        <p:nvPicPr>
          <p:cNvPr id="24578" name="Picture 5" descr="C:\Users\TV01\Desktop\letter-clipart-LetterClipAr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7413" y="2233613"/>
            <a:ext cx="3844925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1" descr="C:\Users\TV01\Desktop\Email-ic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89563" y="1441450"/>
            <a:ext cx="144145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3" descr="http://inba5.bellasartes.gob.mx/portal2015/images/fotografias/2015/icono_vide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75288" y="2878138"/>
            <a:ext cx="132715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AutoShape 5" descr="data:image/png;base64,iVBORw0KGgoAAAANSUhEUgAAAOEAAADhCAMAAAAJbSJIAAAAbFBMVEU8Wpn///8jSpHx8/c5WJhQaaLX3OgoTZLu8PUwUpU0VJahrMiGlLp8jLU2VpceR5BIY567w9fa3umxutHn6vFzhbGRnsD3+PoAO4ubp8VacaVne6tFYZ2mscvR1uNhd6mYpMTEy9xtgK5WbqQq/f59AAAEMklEQVR4nO3d63qiMBSFYcQoBjXxgDjVolXv/x6nraO19pANYRN3Zn3/W/M+gqgkMenFXhJ6AOz9f8K+/H4R7ibPNo2gWbn4VjgcpLlKYkjpdLP4KiytCT2yFlO2uhdOs9CDarm0/CwsYwO+Eqtb4dCGHg9DtrgRDmI6By+Z7Ydwl4YeDUvnJ/FdWOahB8OSHl+Fz3FcB+9T+6swxteZ5O3KfxH24zwNXy8YEIoPQvlBKD8I5Qeh/CCUH4Tyg1B+EMoPwgfImPycyY1RRiX1vhR8ZKHKdZbaZHOcTt6bTlfH/WmWZNamaZZlWufGrX1Yoc7sqVwOR73vWveLxe6wHE9WJyfxIYVKp0m5W3+Lu2/i+qr+AYUqyz7doY5NqLLZnMwTKHz1Her4xAlNtqznkyZMj7RXF6lCZWudgPKERhUNgIKE+aD+ESpKqPeNfHKE+aYhUIpQzZoCpQj1/WzJ2IR21xgoQ6hfmgNFCD1OQiFCS/+oJFOYT3yAEoRps/cycoS5z8uMCKFtfimUIfQ8CwUIU68XUgFCv2uhBKGuHADxwrTR53pBQvXsC3x0oS4d4xcvzA6xC9Mal/vhfFxOpl8auG4+BT4Pibr1cmMz/Xa/ML/vse+umRUN+JTq5otBggr1E8XXn2mfBwkqzChf4/e134qzsMIhQXjyXFIXVEh5R7P0XfYZVkj4eF9zbsk3DxJU6Ab6r4oMKVS5W/jivSoy6HNIeN+9914VGfQ5JHz89R9VUOHACVxHLyyiFy78N0GAkDOCcAihOwg5gxBCWhByBiGEtCDkDEIIaUHIGYQQ0oKQs0iE+ueNcK17h+bdH8dmuuFXyeqX/ujnnML1L3/81to5UYFfOHYqvHIfxcKFhFELFxK+MRYuPEQvrNwTUYQLCRvnChce3VNRhAsJWwMLFxIGLVs4il5IeWMuWziPXjgmzMuULXRO8hYv3BJmTMkWUqaEyRZSxixaSJoxJVq4o3xPJVo4p0ziFy18il44pUzjFy3cRC8krRWSLKRNIJYspE0gliwkXQ5FC5ekNW2ShbTVJpKFq+iF7jtrXQhzRiHt/rDke8C0AeA+PmcQQkgLQs4ghJAWhJxBCCEtCDmDEEJaEHIGIYS0IOQMQghpQcgZhBDSgpAzCCGkBSFnEEJIC0LOIISQFoScQQghLQg5gxBCWhByBiGEtCDkDEIIaUHIGYQQ0oKQMwghpAUhZxBCSAtCziCEkNZV2MIvftatE+H5B2vfhbRdJtqsE6HZXoWl1y+YN6kToa6uwkXnh2knQju6Cnubrg/TLoRm1fsQFraVcdPrQnh+Cv8Je1XHx2kHQjvv3Qp7ZbdEfqG97P9z3QmnspR9+tqKW2guz+CNsFdsrVZdveJwCpXRdvXxKy+3uxkV4/0vGx+1Whu/pPNT+bYqbv6P+5GkB6H84hf+BeSxYJVPQP+WAAAAAElFTkSuQmCC"/>
          <p:cNvSpPr>
            <a:spLocks noChangeAspect="1" noChangeArrowheads="1"/>
          </p:cNvSpPr>
          <p:nvPr/>
        </p:nvSpPr>
        <p:spPr bwMode="auto">
          <a:xfrm>
            <a:off x="155575" y="-1790700"/>
            <a:ext cx="37433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582" name="AutoShape 7" descr="data:image/png;base64,iVBORw0KGgoAAAANSUhEUgAAAOEAAADhCAMAAAAJbSJIAAAAbFBMVEU8Wpn///8jSpHx8/c5WJhQaaLX3OgoTZLu8PUwUpU0VJahrMiGlLp8jLU2VpceR5BIY567w9fa3umxutHn6vFzhbGRnsD3+PoAO4ubp8VacaVne6tFYZ2mscvR1uNhd6mYpMTEy9xtgK5WbqQq/f59AAAEMklEQVR4nO3d63qiMBSFYcQoBjXxgDjVolXv/x6nraO19pANYRN3Zn3/W/M+gqgkMenFXhJ6AOz9f8K+/H4R7ibPNo2gWbn4VjgcpLlKYkjpdLP4KiytCT2yFlO2uhdOs9CDarm0/CwsYwO+Eqtb4dCGHg9DtrgRDmI6By+Z7Ydwl4YeDUvnJ/FdWOahB8OSHl+Fz3FcB+9T+6swxteZ5O3KfxH24zwNXy8YEIoPQvlBKD8I5Qeh/CCUH4Tyg1B+EMoPwgfImPycyY1RRiX1vhR8ZKHKdZbaZHOcTt6bTlfH/WmWZNamaZZlWufGrX1Yoc7sqVwOR73vWveLxe6wHE9WJyfxIYVKp0m5W3+Lu2/i+qr+AYUqyz7doY5NqLLZnMwTKHz1Her4xAlNtqznkyZMj7RXF6lCZWudgPKERhUNgIKE+aD+ESpKqPeNfHKE+aYhUIpQzZoCpQj1/WzJ2IR21xgoQ6hfmgNFCD1OQiFCS/+oJFOYT3yAEoRps/cycoS5z8uMCKFtfimUIfQ8CwUIU68XUgFCv2uhBKGuHADxwrTR53pBQvXsC3x0oS4d4xcvzA6xC9Mal/vhfFxOpl8auG4+BT4Pibr1cmMz/Xa/ML/vse+umRUN+JTq5otBggr1E8XXn2mfBwkqzChf4/e134qzsMIhQXjyXFIXVEh5R7P0XfYZVkj4eF9zbsk3DxJU6Ab6r4oMKVS5W/jivSoy6HNIeN+9914VGfQ5JHz89R9VUOHACVxHLyyiFy78N0GAkDOCcAihOwg5gxBCWhByBiGEtCDkDEIIaUHIGYQQ0oKQs0iE+ueNcK17h+bdH8dmuuFXyeqX/ujnnML1L3/81to5UYFfOHYqvHIfxcKFhFELFxK+MRYuPEQvrNwTUYQLCRvnChce3VNRhAsJWwMLFxIGLVs4il5IeWMuWziPXjgmzMuULXRO8hYv3BJmTMkWUqaEyRZSxixaSJoxJVq4o3xPJVo4p0ziFy18il44pUzjFy3cRC8krRWSLKRNIJYspE0gliwkXQ5FC5ekNW2ShbTVJpKFq+iF7jtrXQhzRiHt/rDke8C0AeA+PmcQQkgLQs4ghJAWhJxBCCEtCDmDEEJaEHIGIYS0IOQMQghpQcgZhBDSgpAzCCGkBSFnEEJIC0LOIISQFoScQQghLQg5gxBCWhByBiGEtCDkDEIIaUHIGYQQ0oKQMwghpAUhZxBCSAtCziCEkNZV2MIvftatE+H5B2vfhbRdJtqsE6HZXoWl1y+YN6kToa6uwkXnh2knQju6Cnubrg/TLoRm1fsQFraVcdPrQnh+Cv8Je1XHx2kHQjvv3Qp7ZbdEfqG97P9z3QmnspR9+tqKW2guz+CNsFdsrVZdveJwCpXRdvXxKy+3uxkV4/0vGx+1Whu/pPNT+bYqbv6P+5GkB6H84hf+BeSxYJVPQP+WAAAAAElFTkSuQmCC"/>
          <p:cNvSpPr>
            <a:spLocks noChangeAspect="1" noChangeArrowheads="1"/>
          </p:cNvSpPr>
          <p:nvPr/>
        </p:nvSpPr>
        <p:spPr bwMode="auto">
          <a:xfrm>
            <a:off x="155575" y="-1790700"/>
            <a:ext cx="37433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24583" name="Picture 9" descr="https://upload.wikimedia.org/wikipedia/commons/thumb/c/c2/F_icon.svg/2000px-F_icon.sv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14988" y="4394200"/>
            <a:ext cx="11049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00" y="371475"/>
            <a:ext cx="80803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VE" sz="2800" dirty="0">
                <a:solidFill>
                  <a:srgbClr val="0070C0"/>
                </a:solidFill>
                <a:latin typeface="+mj-lt"/>
                <a:cs typeface="+mn-cs"/>
              </a:rPr>
              <a:t>IX. Con un órgano autónomo que garantice el derecho</a:t>
            </a:r>
          </a:p>
        </p:txBody>
      </p:sp>
      <p:grpSp>
        <p:nvGrpSpPr>
          <p:cNvPr id="25602" name="Group 34"/>
          <p:cNvGrpSpPr>
            <a:grpSpLocks/>
          </p:cNvGrpSpPr>
          <p:nvPr/>
        </p:nvGrpSpPr>
        <p:grpSpPr bwMode="auto">
          <a:xfrm>
            <a:off x="220663" y="1265238"/>
            <a:ext cx="8977312" cy="4352925"/>
            <a:chOff x="220192" y="1264471"/>
            <a:chExt cx="8978301" cy="4353893"/>
          </a:xfrm>
        </p:grpSpPr>
        <p:sp>
          <p:nvSpPr>
            <p:cNvPr id="25603" name="TextBox 2"/>
            <p:cNvSpPr txBox="1">
              <a:spLocks noChangeArrowheads="1"/>
            </p:cNvSpPr>
            <p:nvPr/>
          </p:nvSpPr>
          <p:spPr bwMode="auto">
            <a:xfrm>
              <a:off x="220192" y="1264471"/>
              <a:ext cx="8743952" cy="338554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VE" sz="1600">
                  <a:solidFill>
                    <a:schemeClr val="bg1"/>
                  </a:solidFill>
                  <a:latin typeface="Century Gothic" pitchFamily="34" charset="0"/>
                </a:rPr>
                <a:t>Órgano Garante = Consejo para la Transparencia = Autónomo e Independiente</a:t>
              </a:r>
            </a:p>
          </p:txBody>
        </p:sp>
        <p:sp>
          <p:nvSpPr>
            <p:cNvPr id="25604" name="TextBox 4"/>
            <p:cNvSpPr txBox="1">
              <a:spLocks noChangeArrowheads="1"/>
            </p:cNvSpPr>
            <p:nvPr/>
          </p:nvSpPr>
          <p:spPr bwMode="auto">
            <a:xfrm>
              <a:off x="220193" y="1667633"/>
              <a:ext cx="1630458" cy="338554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VE" sz="1600">
                  <a:solidFill>
                    <a:schemeClr val="bg1"/>
                  </a:solidFill>
                  <a:latin typeface="Century Gothic" pitchFamily="34" charset="0"/>
                </a:rPr>
                <a:t>Cómo se Elige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20192" y="2086979"/>
              <a:ext cx="1630542" cy="138460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VE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cs typeface="+mn-cs"/>
                </a:rPr>
                <a:t>2/3 </a:t>
              </a:r>
              <a:r>
                <a:rPr lang="es-VE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cs typeface="+mn-cs"/>
                </a:rPr>
                <a:t>AN</a:t>
              </a:r>
              <a:endParaRPr lang="es-V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V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VE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cs typeface="+mn-cs"/>
                </a:rPr>
                <a:t>En base a terna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V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VE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cs typeface="+mn-cs"/>
                </a:rPr>
                <a:t>Comité de postulación</a:t>
              </a:r>
            </a:p>
          </p:txBody>
        </p:sp>
        <p:sp>
          <p:nvSpPr>
            <p:cNvPr id="25606" name="TextBox 6"/>
            <p:cNvSpPr txBox="1">
              <a:spLocks noChangeArrowheads="1"/>
            </p:cNvSpPr>
            <p:nvPr/>
          </p:nvSpPr>
          <p:spPr bwMode="auto">
            <a:xfrm>
              <a:off x="2022455" y="1670208"/>
              <a:ext cx="1276353" cy="338554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VE" sz="1600">
                  <a:solidFill>
                    <a:schemeClr val="bg1"/>
                  </a:solidFill>
                  <a:latin typeface="Century Gothic" pitchFamily="34" charset="0"/>
                </a:rPr>
                <a:t>Estructura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26942" y="2090155"/>
              <a:ext cx="1454310" cy="116866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VE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cs typeface="+mn-cs"/>
                </a:rPr>
                <a:t>5 miembros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V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VE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cs typeface="+mn-cs"/>
                </a:rPr>
                <a:t>Sin vinculación partidista</a:t>
              </a:r>
            </a:p>
          </p:txBody>
        </p:sp>
        <p:sp>
          <p:nvSpPr>
            <p:cNvPr id="25608" name="TextBox 8"/>
            <p:cNvSpPr txBox="1">
              <a:spLocks noChangeArrowheads="1"/>
            </p:cNvSpPr>
            <p:nvPr/>
          </p:nvSpPr>
          <p:spPr bwMode="auto">
            <a:xfrm>
              <a:off x="3470612" y="1667633"/>
              <a:ext cx="2244388" cy="338554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VE" sz="1600">
                  <a:solidFill>
                    <a:schemeClr val="bg1"/>
                  </a:solidFill>
                  <a:latin typeface="Century Gothic" pitchFamily="34" charset="0"/>
                </a:rPr>
                <a:t>Funciones</a:t>
              </a:r>
            </a:p>
          </p:txBody>
        </p:sp>
        <p:sp>
          <p:nvSpPr>
            <p:cNvPr id="25609" name="TextBox 9"/>
            <p:cNvSpPr txBox="1">
              <a:spLocks noChangeArrowheads="1"/>
            </p:cNvSpPr>
            <p:nvPr/>
          </p:nvSpPr>
          <p:spPr bwMode="auto">
            <a:xfrm>
              <a:off x="5886804" y="1659546"/>
              <a:ext cx="3077340" cy="338554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VE" sz="1600">
                  <a:solidFill>
                    <a:schemeClr val="bg1"/>
                  </a:solidFill>
                  <a:latin typeface="Century Gothic" pitchFamily="34" charset="0"/>
                </a:rPr>
                <a:t>Procesos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470162" y="2079039"/>
              <a:ext cx="2244972" cy="35393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VE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cs typeface="+mn-cs"/>
                </a:rPr>
                <a:t>Aplicar la ley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V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VE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cs typeface="+mn-cs"/>
                </a:rPr>
                <a:t>Apoyar al Estado en su implementación con capacitación y sistemas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V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VE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cs typeface="+mn-cs"/>
                </a:rPr>
                <a:t>Transparencia Activa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V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VE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cs typeface="+mn-cs"/>
                </a:rPr>
                <a:t>Evaluar cumplimiento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V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VE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cs typeface="+mn-cs"/>
                </a:rPr>
                <a:t>Dirimir recursos y apelaciones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V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VE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cs typeface="+mn-cs"/>
                </a:rPr>
                <a:t>Sancionar su incumplimiento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86603" y="2094918"/>
              <a:ext cx="3076914" cy="308043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VE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cs typeface="+mn-cs"/>
                </a:rPr>
                <a:t>Organismo Público</a:t>
              </a:r>
            </a:p>
          </p:txBody>
        </p:sp>
        <p:sp>
          <p:nvSpPr>
            <p:cNvPr id="16" name="Bent-Up Arrow 15"/>
            <p:cNvSpPr/>
            <p:nvPr/>
          </p:nvSpPr>
          <p:spPr>
            <a:xfrm rot="5400000">
              <a:off x="5638077" y="2816616"/>
              <a:ext cx="970179" cy="339762"/>
            </a:xfrm>
            <a:prstGeom prst="bentUpArrow">
              <a:avLst>
                <a:gd name="adj1" fmla="val 10714"/>
                <a:gd name="adj2" fmla="val 22959"/>
                <a:gd name="adj3" fmla="val 39285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VE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953286" y="2439482"/>
              <a:ext cx="1603552" cy="46047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VE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cs typeface="+mn-cs"/>
                </a:rPr>
                <a:t>no responde satisfactoriamente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161507" y="2984115"/>
              <a:ext cx="1251088" cy="46047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VE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cs typeface="+mn-cs"/>
                </a:rPr>
                <a:t>Decide según excepciones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327977" y="3174658"/>
              <a:ext cx="798601" cy="400139"/>
            </a:xfrm>
            <a:prstGeom prst="rect">
              <a:avLst/>
            </a:prstGeom>
            <a:noFill/>
            <a:ln w="28575">
              <a:solidFill>
                <a:srgbClr val="FFC000"/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VE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cs typeface="+mn-cs"/>
                </a:rPr>
                <a:t>CI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758472" y="3914597"/>
              <a:ext cx="465188" cy="427133"/>
            </a:xfrm>
            <a:prstGeom prst="rect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VE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SI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164682" y="3914597"/>
              <a:ext cx="463601" cy="427133"/>
            </a:xfrm>
            <a:prstGeom prst="rect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VE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NO</a:t>
              </a: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7250416" y="3444593"/>
              <a:ext cx="1214571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7425061" y="3444593"/>
              <a:ext cx="0" cy="403315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7991860" y="3444593"/>
              <a:ext cx="0" cy="403315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7947405" y="2472827"/>
              <a:ext cx="1251088" cy="46206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VE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cs typeface="+mn-cs"/>
                </a:rPr>
                <a:t>Obliga a responder</a:t>
              </a:r>
            </a:p>
          </p:txBody>
        </p:sp>
        <p:cxnSp>
          <p:nvCxnSpPr>
            <p:cNvPr id="30" name="Straight Connector 29"/>
            <p:cNvCxnSpPr>
              <a:stCxn id="13" idx="2"/>
            </p:cNvCxnSpPr>
            <p:nvPr/>
          </p:nvCxnSpPr>
          <p:spPr>
            <a:xfrm flipH="1">
              <a:off x="7991860" y="4341730"/>
              <a:ext cx="0" cy="835211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991860" y="5176941"/>
              <a:ext cx="855757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V="1">
              <a:off x="8847617" y="2501408"/>
              <a:ext cx="0" cy="2675533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475" y="554038"/>
            <a:ext cx="8081963" cy="946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VE" sz="2800">
                <a:solidFill>
                  <a:srgbClr val="0070C0"/>
                </a:solidFill>
                <a:latin typeface="Calibri Light" pitchFamily="34" charset="0"/>
              </a:rPr>
              <a:t>X. Establece mecanismos e instancias de apelación y sanciones preestablecidas</a:t>
            </a:r>
          </a:p>
        </p:txBody>
      </p:sp>
      <p:pic>
        <p:nvPicPr>
          <p:cNvPr id="5121" name="Picture 1" descr="C:\Users\TV01\Desktop\3953-200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26145" y="1459776"/>
            <a:ext cx="3916219" cy="39162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Imagen1"/>
          <p:cNvPicPr>
            <a:picLocks noChangeAspect="1" noChangeArrowheads="1"/>
          </p:cNvPicPr>
          <p:nvPr/>
        </p:nvPicPr>
        <p:blipFill>
          <a:blip r:embed="rId2" cstate="print"/>
          <a:srcRect l="16252" t="14467" r="16812" b="14113"/>
          <a:stretch>
            <a:fillRect/>
          </a:stretch>
        </p:blipFill>
        <p:spPr bwMode="auto">
          <a:xfrm>
            <a:off x="2134045" y="997839"/>
            <a:ext cx="5556250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2194560" y="4974336"/>
            <a:ext cx="4962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s-VE" dirty="0" smtClean="0"/>
              <a:t>Comisión mixta </a:t>
            </a:r>
            <a:r>
              <a:rPr lang="es-VE" dirty="0" smtClean="0"/>
              <a:t>recibió </a:t>
            </a:r>
            <a:r>
              <a:rPr lang="es-VE" dirty="0" smtClean="0"/>
              <a:t>prórroga de 30 días para elaboración del informe final</a:t>
            </a:r>
          </a:p>
          <a:p>
            <a:pPr algn="ctr">
              <a:buFont typeface="Arial" pitchFamily="34" charset="0"/>
              <a:buChar char="•"/>
            </a:pPr>
            <a:endParaRPr lang="es-V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C:\Users\Home\Desktop\descar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2350" y="1357313"/>
            <a:ext cx="28575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3" descr="C:\Users\Home\Desktop\descarga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3688" y="1354138"/>
            <a:ext cx="27622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4" descr="C:\Users\Home\Desktop\descarga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98788" y="3548063"/>
            <a:ext cx="30861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096963" y="1504950"/>
            <a:ext cx="722153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00050" indent="-400050">
              <a:lnSpc>
                <a:spcPct val="150000"/>
              </a:lnSpc>
              <a:buFont typeface="Wingdings" pitchFamily="2" charset="2"/>
              <a:buChar char="§"/>
            </a:pPr>
            <a:r>
              <a:rPr lang="es-VE" sz="2000" dirty="0">
                <a:latin typeface="Calibri Light" pitchFamily="34" charset="0"/>
              </a:rPr>
              <a:t>Una ley que garantice el derecho a saber</a:t>
            </a:r>
          </a:p>
          <a:p>
            <a:pPr marL="400050" indent="-400050">
              <a:lnSpc>
                <a:spcPct val="150000"/>
              </a:lnSpc>
              <a:buFont typeface="Wingdings" pitchFamily="2" charset="2"/>
              <a:buChar char="§"/>
            </a:pPr>
            <a:r>
              <a:rPr lang="es-VE" sz="2000" dirty="0">
                <a:latin typeface="Calibri Light" pitchFamily="34" charset="0"/>
              </a:rPr>
              <a:t>Países americanos ya tiene ley</a:t>
            </a:r>
          </a:p>
          <a:p>
            <a:pPr marL="400050" indent="-400050">
              <a:lnSpc>
                <a:spcPct val="150000"/>
              </a:lnSpc>
              <a:buFont typeface="Wingdings" pitchFamily="2" charset="2"/>
              <a:buChar char="§"/>
            </a:pPr>
            <a:r>
              <a:rPr lang="es-VE" sz="2000" dirty="0">
                <a:latin typeface="Calibri Light" pitchFamily="34" charset="0"/>
              </a:rPr>
              <a:t>Ley modelo de OEA</a:t>
            </a:r>
          </a:p>
          <a:p>
            <a:pPr marL="400050" indent="-400050">
              <a:lnSpc>
                <a:spcPct val="150000"/>
              </a:lnSpc>
              <a:buFont typeface="Wingdings" pitchFamily="2" charset="2"/>
              <a:buChar char="§"/>
            </a:pPr>
            <a:r>
              <a:rPr lang="es-VE" sz="2000" dirty="0">
                <a:latin typeface="Calibri Light" pitchFamily="34" charset="0"/>
              </a:rPr>
              <a:t>14 municipios con ordenanza de Acceso a la Información</a:t>
            </a:r>
          </a:p>
          <a:p>
            <a:pPr marL="400050" indent="-400050">
              <a:lnSpc>
                <a:spcPct val="150000"/>
              </a:lnSpc>
              <a:buFont typeface="Wingdings" pitchFamily="2" charset="2"/>
              <a:buChar char="§"/>
            </a:pPr>
            <a:r>
              <a:rPr lang="es-VE" sz="2000" dirty="0">
                <a:latin typeface="Calibri Light" pitchFamily="34" charset="0"/>
              </a:rPr>
              <a:t>4 estados con ley </a:t>
            </a:r>
            <a:r>
              <a:rPr lang="es-VE" sz="2000" dirty="0">
                <a:latin typeface="Calibri" pitchFamily="34" charset="0"/>
              </a:rPr>
              <a:t>de Acceso a la </a:t>
            </a:r>
            <a:r>
              <a:rPr lang="es-VE" sz="2000" dirty="0" smtClean="0">
                <a:latin typeface="Calibri" pitchFamily="34" charset="0"/>
              </a:rPr>
              <a:t>Información (</a:t>
            </a:r>
            <a:r>
              <a:rPr lang="es-VE" sz="2000" dirty="0" err="1" smtClean="0">
                <a:latin typeface="Calibri" pitchFamily="34" charset="0"/>
              </a:rPr>
              <a:t>Anz</a:t>
            </a:r>
            <a:r>
              <a:rPr lang="es-VE" sz="2000" dirty="0" smtClean="0">
                <a:latin typeface="Calibri" pitchFamily="34" charset="0"/>
              </a:rPr>
              <a:t>, </a:t>
            </a:r>
            <a:r>
              <a:rPr lang="es-VE" sz="2000" dirty="0" err="1" smtClean="0">
                <a:latin typeface="Calibri" pitchFamily="34" charset="0"/>
              </a:rPr>
              <a:t>Nva</a:t>
            </a:r>
            <a:r>
              <a:rPr lang="es-VE" sz="2000" dirty="0" smtClean="0">
                <a:latin typeface="Calibri" pitchFamily="34" charset="0"/>
              </a:rPr>
              <a:t>. Esparta, Miranda, Lara)</a:t>
            </a:r>
            <a:endParaRPr lang="es-VE" sz="2000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2763" y="765175"/>
            <a:ext cx="8081962" cy="519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VE" sz="2800" dirty="0">
                <a:solidFill>
                  <a:srgbClr val="0070C0"/>
                </a:solidFill>
                <a:latin typeface="+mj-lt"/>
                <a:cs typeface="+mn-cs"/>
              </a:rPr>
              <a:t>Derecho a saber, ¿por fin?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6063" y="1504950"/>
            <a:ext cx="8996362" cy="4222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00050" indent="-4000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romanUcPeriod"/>
              <a:defRPr/>
            </a:pPr>
            <a:r>
              <a:rPr lang="es-VE" dirty="0">
                <a:latin typeface="+mj-lt"/>
                <a:cs typeface="+mn-cs"/>
              </a:rPr>
              <a:t>Un derecho de todos y todas</a:t>
            </a:r>
          </a:p>
          <a:p>
            <a:pPr marL="400050" indent="-4000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romanUcPeriod"/>
              <a:defRPr/>
            </a:pPr>
            <a:r>
              <a:rPr lang="es-VE" dirty="0">
                <a:latin typeface="+mj-lt"/>
                <a:cs typeface="+mn-cs"/>
              </a:rPr>
              <a:t>Aplicable a todas las instituciones que realicen funciones públicas</a:t>
            </a:r>
          </a:p>
          <a:p>
            <a:pPr marL="400050" indent="-4000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romanUcPeriod"/>
              <a:defRPr/>
            </a:pPr>
            <a:r>
              <a:rPr lang="es-VE" dirty="0">
                <a:latin typeface="+mj-lt"/>
                <a:cs typeface="+mn-cs"/>
              </a:rPr>
              <a:t>Sujeto a una máxima divulgación</a:t>
            </a:r>
          </a:p>
          <a:p>
            <a:pPr marL="400050" indent="-4000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romanUcPeriod"/>
              <a:defRPr/>
            </a:pPr>
            <a:r>
              <a:rPr lang="es-VE" dirty="0">
                <a:latin typeface="+mj-lt"/>
                <a:cs typeface="+mn-cs"/>
              </a:rPr>
              <a:t>Donde la reserva es la excepción</a:t>
            </a:r>
          </a:p>
          <a:p>
            <a:pPr marL="400050" indent="-4000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romanUcPeriod"/>
              <a:defRPr/>
            </a:pPr>
            <a:r>
              <a:rPr lang="es-VE" dirty="0">
                <a:latin typeface="+mj-lt"/>
                <a:cs typeface="+mn-cs"/>
              </a:rPr>
              <a:t>Y las negativas deben ser y estar justificadas</a:t>
            </a:r>
          </a:p>
          <a:p>
            <a:pPr marL="400050" indent="-4000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romanUcPeriod"/>
              <a:defRPr/>
            </a:pPr>
            <a:r>
              <a:rPr lang="es-VE" dirty="0">
                <a:latin typeface="+mj-lt"/>
                <a:cs typeface="+mn-cs"/>
              </a:rPr>
              <a:t>Con procedimientos de peticion y respuesta que garantizan la sencillez, rapidez y gratuidad</a:t>
            </a:r>
          </a:p>
          <a:p>
            <a:pPr marL="400050" indent="-4000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romanUcPeriod"/>
              <a:defRPr/>
            </a:pPr>
            <a:r>
              <a:rPr lang="es-VE" dirty="0">
                <a:latin typeface="+mj-lt"/>
                <a:cs typeface="+mn-cs"/>
              </a:rPr>
              <a:t>Que promueve la transparencia activa</a:t>
            </a:r>
          </a:p>
          <a:p>
            <a:pPr marL="400050" indent="-4000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romanUcPeriod"/>
              <a:defRPr/>
            </a:pPr>
            <a:r>
              <a:rPr lang="es-VE" dirty="0">
                <a:latin typeface="+mj-lt"/>
                <a:cs typeface="+mn-cs"/>
              </a:rPr>
              <a:t>En forma explícita, detallada, actualizada y a través de diferentes medios</a:t>
            </a:r>
          </a:p>
          <a:p>
            <a:pPr marL="400050" indent="-4000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romanUcPeriod"/>
              <a:defRPr/>
            </a:pPr>
            <a:r>
              <a:rPr lang="es-VE" dirty="0">
                <a:latin typeface="+mj-lt"/>
                <a:cs typeface="+mn-cs"/>
              </a:rPr>
              <a:t>Con un órgano autónomo e independiente que garantice el derecho.</a:t>
            </a:r>
          </a:p>
          <a:p>
            <a:pPr marL="400050" indent="-4000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romanUcPeriod"/>
              <a:defRPr/>
            </a:pPr>
            <a:r>
              <a:rPr lang="es-VE" dirty="0">
                <a:solidFill>
                  <a:prstClr val="black"/>
                </a:solidFill>
                <a:latin typeface="Calibri Light"/>
                <a:cs typeface="+mn-cs"/>
              </a:rPr>
              <a:t>Establece mecanismos e instancias de apelación y sanción</a:t>
            </a:r>
            <a:endParaRPr lang="es-VE" dirty="0">
              <a:latin typeface="+mj-lt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" y="317500"/>
            <a:ext cx="8081963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VE" sz="2800" dirty="0">
                <a:solidFill>
                  <a:srgbClr val="0070C0"/>
                </a:solidFill>
                <a:latin typeface="+mj-lt"/>
                <a:cs typeface="+mn-cs"/>
              </a:rPr>
              <a:t>X Principios de la Ley Orgánica de Transparencia y Acceso a la Información Pública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0863" y="469900"/>
            <a:ext cx="808196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VE" sz="2800" dirty="0">
                <a:solidFill>
                  <a:srgbClr val="0070C0"/>
                </a:solidFill>
                <a:latin typeface="+mj-lt"/>
                <a:cs typeface="+mn-cs"/>
              </a:rPr>
              <a:t>I. Un derecho de todos y todas</a:t>
            </a:r>
          </a:p>
        </p:txBody>
      </p:sp>
      <p:pic>
        <p:nvPicPr>
          <p:cNvPr id="16386" name="Picture 2" descr="http://www.indh.cl/wp-content/uploads/2013/11/toleranci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9013" y="1295400"/>
            <a:ext cx="4473575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200" y="254000"/>
            <a:ext cx="87503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VE" sz="2800" dirty="0">
                <a:solidFill>
                  <a:srgbClr val="0070C0"/>
                </a:solidFill>
                <a:latin typeface="+mj-lt"/>
                <a:cs typeface="+mn-cs"/>
              </a:rPr>
              <a:t>II. Aplicable a todas las instituciones con funciones públicas</a:t>
            </a:r>
          </a:p>
        </p:txBody>
      </p:sp>
      <p:sp>
        <p:nvSpPr>
          <p:cNvPr id="3" name="Rectángulo 2"/>
          <p:cNvSpPr/>
          <p:nvPr/>
        </p:nvSpPr>
        <p:spPr>
          <a:xfrm>
            <a:off x="471488" y="896938"/>
            <a:ext cx="8242300" cy="53752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 fontAlgn="auto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s-VE" sz="1600" dirty="0">
                <a:latin typeface="+mj-lt"/>
                <a:cs typeface="+mn-cs"/>
              </a:rPr>
              <a:t>Los órganos del Poder Público nacional: Ejecutivo, Legislativo Judicial, Ciudadano y Electoral, estadal y municipal </a:t>
            </a:r>
          </a:p>
          <a:p>
            <a:pPr marL="342900" indent="-342900" algn="just" fontAlgn="auto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s-VE" sz="1600" dirty="0">
                <a:latin typeface="+mj-lt"/>
                <a:cs typeface="+mn-cs"/>
              </a:rPr>
              <a:t>Las asociaciones, fundaciones, personas jurídicas de derecho privado, organizaciones de sociedad civil y entidades organizadas sin personalidad jurídica, cuando sean encargadas de la provisión o administración de bienes o servicios públicos que sostengan convenios, contratos, alianzas estratégicas, gerencias técnicas</a:t>
            </a:r>
          </a:p>
          <a:p>
            <a:pPr marL="342900" indent="-342900" algn="just" fontAlgn="auto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s-VE" sz="1600" dirty="0">
                <a:latin typeface="+mj-lt"/>
                <a:cs typeface="+mn-cs"/>
              </a:rPr>
              <a:t>Las personas jurídicas de derecho privado se financien con recursos públicos en un porcentaje igual o superior al diez por ciento de su patrimonio </a:t>
            </a:r>
          </a:p>
          <a:p>
            <a:pPr marL="342900" indent="-342900" algn="just" fontAlgn="auto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s-VE" sz="1600" dirty="0">
                <a:latin typeface="+mj-lt"/>
                <a:cs typeface="+mn-cs"/>
              </a:rPr>
              <a:t>Empresas y otras personas jurídicas de derecho privado que por delegación, concesión o cualquiera otra forma de gestión realicen, administren o tengan a su cargo la prestación de servicios públicos o alguna actividad de interés general.</a:t>
            </a:r>
            <a:endParaRPr lang="es-ES_tradnl" sz="1600" dirty="0">
              <a:latin typeface="+mj-lt"/>
              <a:cs typeface="+mn-cs"/>
            </a:endParaRPr>
          </a:p>
          <a:p>
            <a:pPr marL="342900" indent="-342900" algn="just" fontAlgn="auto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s-VE" sz="1600" dirty="0">
                <a:latin typeface="+mj-lt"/>
                <a:cs typeface="+mn-cs"/>
              </a:rPr>
              <a:t>Los partidos políticos nacionales o regionales y organizaciones políticas.</a:t>
            </a:r>
            <a:endParaRPr lang="es-ES_tradnl" sz="1600" dirty="0">
              <a:latin typeface="+mj-lt"/>
              <a:cs typeface="+mn-cs"/>
            </a:endParaRPr>
          </a:p>
          <a:p>
            <a:pPr marL="342900" indent="-342900" algn="just" fontAlgn="auto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s-VE" sz="1600" dirty="0">
                <a:latin typeface="+mj-lt"/>
                <a:cs typeface="+mn-cs"/>
              </a:rPr>
              <a:t>Las  personas, órganos y entidades enunciados en la Ley Orgánica de la Contraloría General de la República y del Sistema Nacional de Control, en la Ley Contra la Corrupción, Ley de Contrataciones Públicas, Ley Orgánica de Bienes Públicos y la Ley Orgánica de la Administración Financiera del Sector Público.</a:t>
            </a:r>
            <a:endParaRPr lang="es-ES_tradnl" sz="1600" dirty="0">
              <a:latin typeface="+mj-lt"/>
              <a:cs typeface="+mn-cs"/>
            </a:endParaRPr>
          </a:p>
          <a:p>
            <a:pPr marL="342900" indent="-342900" algn="just" fontAlgn="auto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s-VE" sz="1600" dirty="0">
                <a:latin typeface="+mj-lt"/>
                <a:cs typeface="+mn-cs"/>
              </a:rPr>
              <a:t>Los Consejos Comunales, las Comunas y todos aquellos organizaciones de carácter comunitario que tengan atribuciones, competencias y poder de decisión sobre asuntos y recursos públicos o de interés público, </a:t>
            </a:r>
          </a:p>
          <a:p>
            <a:pPr marL="342900" indent="-342900" algn="just" fontAlgn="auto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s-VE" sz="1600" dirty="0">
                <a:latin typeface="+mj-lt"/>
                <a:cs typeface="+mn-cs"/>
              </a:rPr>
              <a:t>En general, todas las instituciones, de derecho público o privado, donde participe el Estado</a:t>
            </a:r>
            <a:endParaRPr lang="es-ES" sz="1600" dirty="0"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0863" y="292100"/>
            <a:ext cx="808196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VE" sz="2800" dirty="0">
                <a:solidFill>
                  <a:srgbClr val="0070C0"/>
                </a:solidFill>
                <a:latin typeface="+mj-lt"/>
                <a:cs typeface="+mn-cs"/>
              </a:rPr>
              <a:t>III. Sujeto a una máxima divulgación</a:t>
            </a:r>
          </a:p>
        </p:txBody>
      </p:sp>
      <p:pic>
        <p:nvPicPr>
          <p:cNvPr id="18434" name="Picture 2" descr="https://www.frpromotora.com/images123/novas/megafone-divulgar-blogs%5B2%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828800"/>
            <a:ext cx="4627563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ángulo 1"/>
          <p:cNvSpPr/>
          <p:nvPr/>
        </p:nvSpPr>
        <p:spPr>
          <a:xfrm>
            <a:off x="495300" y="990600"/>
            <a:ext cx="3962400" cy="50784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es-VE" sz="1900" dirty="0">
                <a:latin typeface="+mj-lt"/>
                <a:cs typeface="Calibri"/>
              </a:rPr>
              <a:t>Toda la que emane o esté en posesión de cualquiera de los sujetos a esta Ley 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es-VE" sz="1900" dirty="0">
                <a:latin typeface="+mj-lt"/>
                <a:cs typeface="Calibri"/>
              </a:rPr>
              <a:t>La información contenida en expedientes, reportes, estudios, actas, resoluciones, oficios, correspondencia, acuerdos, directivas, directrices, circulares, contrataciones públicas, contratos, convenios, instructivos, notas, memorandos, estadísticas, alianzas estratégicas, actas constitutivas  o bien, cualquier otro sin importar su fuente o fecha de elaboración.</a:t>
            </a:r>
            <a:r>
              <a:rPr lang="es-ES_tradnl" sz="1900" dirty="0">
                <a:latin typeface="+mj-lt"/>
                <a:cs typeface="Calibri"/>
              </a:rPr>
              <a:t> </a:t>
            </a:r>
            <a:endParaRPr lang="es-VE" sz="1900" dirty="0">
              <a:latin typeface="+mj-lt"/>
              <a:cs typeface="Calibri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es-VE" sz="1900" dirty="0">
                <a:latin typeface="+mj-lt"/>
                <a:cs typeface="Calibri"/>
              </a:rPr>
              <a:t>En cualquier formato, papel, digital, telemático,  electrónico, semejantes y cualquier otro que pudiese crearse.</a:t>
            </a:r>
            <a:r>
              <a:rPr lang="es-ES_tradnl" sz="1900" dirty="0">
                <a:latin typeface="+mj-lt"/>
                <a:cs typeface="Calibri"/>
              </a:rPr>
              <a:t> </a:t>
            </a:r>
            <a:endParaRPr lang="es-ES" sz="1900" dirty="0">
              <a:latin typeface="+mj-lt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0863" y="317500"/>
            <a:ext cx="808196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VE" sz="2800" dirty="0">
                <a:solidFill>
                  <a:srgbClr val="0070C0"/>
                </a:solidFill>
                <a:latin typeface="+mj-lt"/>
                <a:cs typeface="+mn-cs"/>
              </a:rPr>
              <a:t>IV. Donde la reserva es la excepción</a:t>
            </a:r>
          </a:p>
        </p:txBody>
      </p:sp>
      <p:pic>
        <p:nvPicPr>
          <p:cNvPr id="19458" name="Picture 2" descr="https://contratosfacil.files.wordpress.com/2013/02/cropped-aviso-datgos-privcidad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7700" y="74613"/>
            <a:ext cx="2889250" cy="270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ángulo 2"/>
          <p:cNvSpPr/>
          <p:nvPr/>
        </p:nvSpPr>
        <p:spPr>
          <a:xfrm>
            <a:off x="255588" y="1331913"/>
            <a:ext cx="4330700" cy="41862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es-VE" dirty="0">
                <a:latin typeface="+mj-lt"/>
                <a:cs typeface="+mn-cs"/>
              </a:rPr>
              <a:t>Limitadas excepciones Art. 9</a:t>
            </a:r>
          </a:p>
          <a:p>
            <a:pPr marL="342900" indent="-342900" fontAlgn="auto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s-VE" dirty="0">
                <a:latin typeface="+mj-lt"/>
                <a:cs typeface="+mn-cs"/>
              </a:rPr>
              <a:t>Información sobre Seguridad y Defensa Nacional</a:t>
            </a:r>
            <a:r>
              <a:rPr lang="es-ES_tradnl" dirty="0">
                <a:latin typeface="+mj-lt"/>
                <a:cs typeface="+mn-cs"/>
              </a:rPr>
              <a:t> </a:t>
            </a:r>
          </a:p>
          <a:p>
            <a:pPr marL="342900" indent="-342900" fontAlgn="auto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s-VE" dirty="0">
                <a:latin typeface="+mj-lt"/>
                <a:cs typeface="+mn-cs"/>
              </a:rPr>
              <a:t>Información del Ámbito Internacional</a:t>
            </a:r>
            <a:r>
              <a:rPr lang="es-ES_tradnl" dirty="0">
                <a:latin typeface="+mj-lt"/>
                <a:cs typeface="+mn-cs"/>
              </a:rPr>
              <a:t> </a:t>
            </a:r>
          </a:p>
          <a:p>
            <a:pPr marL="342900" indent="-342900" fontAlgn="auto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s-VE" dirty="0">
                <a:latin typeface="+mj-lt"/>
                <a:cs typeface="+mn-cs"/>
              </a:rPr>
              <a:t>Información Relacionada con la Potestad de Control del Estado y la Administración de Justicia</a:t>
            </a:r>
            <a:r>
              <a:rPr lang="es-ES_tradnl" dirty="0">
                <a:latin typeface="+mj-lt"/>
                <a:cs typeface="+mn-cs"/>
              </a:rPr>
              <a:t> </a:t>
            </a:r>
          </a:p>
          <a:p>
            <a:pPr marL="342900" indent="-342900" fontAlgn="auto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s-VE" dirty="0">
                <a:latin typeface="+mj-lt"/>
                <a:cs typeface="+mn-cs"/>
              </a:rPr>
              <a:t>Información que afecte a la Seguridad Personal o Familiar</a:t>
            </a:r>
            <a:r>
              <a:rPr lang="es-ES_tradnl" dirty="0">
                <a:latin typeface="+mj-lt"/>
                <a:cs typeface="+mn-cs"/>
              </a:rPr>
              <a:t> </a:t>
            </a:r>
          </a:p>
          <a:p>
            <a:pPr marL="342900" indent="-342900" fontAlgn="auto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s-VE" dirty="0">
                <a:latin typeface="+mj-lt"/>
                <a:cs typeface="+mn-cs"/>
              </a:rPr>
              <a:t>Información relacionada con patentes, derechos de autor y secretos comerciales</a:t>
            </a:r>
            <a:r>
              <a:rPr lang="es-ES_tradnl" dirty="0">
                <a:latin typeface="+mj-lt"/>
                <a:cs typeface="+mn-cs"/>
              </a:rPr>
              <a:t> </a:t>
            </a:r>
            <a:endParaRPr lang="es-ES" dirty="0">
              <a:latin typeface="+mj-lt"/>
              <a:cs typeface="+mn-cs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773613" y="2941638"/>
            <a:ext cx="4191000" cy="33242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es-VE" dirty="0">
                <a:latin typeface="+mj-lt"/>
                <a:cs typeface="+mn-cs"/>
              </a:rPr>
              <a:t>En cada órgano o ente sujeto a la ley, se dejará constancia del motivo la clasificación de la información como reservada, y solo bajo las excepciones previstas en la ley. Art. 43</a:t>
            </a:r>
            <a:endParaRPr lang="es-ES_tradnl" dirty="0">
              <a:latin typeface="+mj-lt"/>
              <a:cs typeface="+mn-cs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es-ES" dirty="0">
                <a:latin typeface="+mj-lt"/>
                <a:cs typeface="+mn-cs"/>
              </a:rPr>
              <a:t>Se crearán los archivos de información reservada 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es-ES" dirty="0">
                <a:latin typeface="+mj-lt"/>
                <a:cs typeface="+mn-cs"/>
              </a:rPr>
              <a:t>Reserva por periodo máximo de 10 años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es-ES" dirty="0">
                <a:latin typeface="+mj-lt"/>
                <a:cs typeface="+mn-cs"/>
              </a:rPr>
              <a:t>La reserva debe ser declarada antes de la solicitud.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4"/>
          <p:cNvSpPr txBox="1">
            <a:spLocks noChangeArrowheads="1"/>
          </p:cNvSpPr>
          <p:nvPr/>
        </p:nvSpPr>
        <p:spPr bwMode="auto">
          <a:xfrm>
            <a:off x="400050" y="1181100"/>
            <a:ext cx="1547813" cy="522288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VE" sz="2800">
                <a:solidFill>
                  <a:schemeClr val="bg1"/>
                </a:solidFill>
                <a:latin typeface="Century Gothic" pitchFamily="34" charset="0"/>
              </a:rPr>
              <a:t>Pública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2884488" y="1041400"/>
            <a:ext cx="123348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VE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+mn-cs"/>
              </a:rPr>
              <a:t>TODA</a:t>
            </a:r>
          </a:p>
        </p:txBody>
      </p:sp>
      <p:sp>
        <p:nvSpPr>
          <p:cNvPr id="6" name="TextBox 7"/>
          <p:cNvSpPr txBox="1"/>
          <p:nvPr/>
        </p:nvSpPr>
        <p:spPr>
          <a:xfrm>
            <a:off x="2620963" y="2738438"/>
            <a:ext cx="282257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VE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+mn-cs"/>
              </a:rPr>
              <a:t>Información Reservada</a:t>
            </a:r>
          </a:p>
        </p:txBody>
      </p:sp>
      <p:sp>
        <p:nvSpPr>
          <p:cNvPr id="20484" name="TextBox 8"/>
          <p:cNvSpPr txBox="1">
            <a:spLocks noChangeArrowheads="1"/>
          </p:cNvSpPr>
          <p:nvPr/>
        </p:nvSpPr>
        <p:spPr bwMode="auto">
          <a:xfrm>
            <a:off x="436563" y="4783138"/>
            <a:ext cx="1798637" cy="522287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VE" sz="2800">
                <a:solidFill>
                  <a:schemeClr val="bg1"/>
                </a:solidFill>
                <a:latin typeface="Century Gothic" pitchFamily="34" charset="0"/>
              </a:rPr>
              <a:t>Personal</a:t>
            </a:r>
          </a:p>
        </p:txBody>
      </p:sp>
      <p:sp>
        <p:nvSpPr>
          <p:cNvPr id="20485" name="TextBox 9"/>
          <p:cNvSpPr txBox="1">
            <a:spLocks noChangeArrowheads="1"/>
          </p:cNvSpPr>
          <p:nvPr/>
        </p:nvSpPr>
        <p:spPr bwMode="auto">
          <a:xfrm>
            <a:off x="361950" y="2978150"/>
            <a:ext cx="2190750" cy="523875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VE" sz="2800">
                <a:solidFill>
                  <a:schemeClr val="bg1"/>
                </a:solidFill>
                <a:latin typeface="Century Gothic" pitchFamily="34" charset="0"/>
              </a:rPr>
              <a:t>Reservada 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8166100" y="2927350"/>
            <a:ext cx="977900" cy="317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V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+mn-cs"/>
              </a:rPr>
              <a:t>10 años</a:t>
            </a:r>
          </a:p>
        </p:txBody>
      </p:sp>
      <p:sp>
        <p:nvSpPr>
          <p:cNvPr id="10" name="TextBox 3"/>
          <p:cNvSpPr txBox="1"/>
          <p:nvPr/>
        </p:nvSpPr>
        <p:spPr>
          <a:xfrm>
            <a:off x="5114925" y="1181100"/>
            <a:ext cx="2644775" cy="36449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V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+mn-cs"/>
              </a:rPr>
              <a:t>Seguridad y Defensa Nacional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s-VE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V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+mn-cs"/>
              </a:rPr>
              <a:t>Ámbito Internacional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s-VE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V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+mn-cs"/>
              </a:rPr>
              <a:t>Potestad de Control del Estado y la Administración de Justicia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s-VE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V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+mn-cs"/>
              </a:rPr>
              <a:t>Seguridad Personal o Familiar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s-VE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VE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+mn-cs"/>
              </a:rPr>
              <a:t>Patentes, derechos de autor y secretos comerciales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09900" y="4778375"/>
            <a:ext cx="2108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VE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+mn-cs"/>
              </a:rPr>
              <a:t>Confidencial</a:t>
            </a:r>
          </a:p>
        </p:txBody>
      </p:sp>
      <p:cxnSp>
        <p:nvCxnSpPr>
          <p:cNvPr id="12" name="27 Conector recto de flecha"/>
          <p:cNvCxnSpPr/>
          <p:nvPr/>
        </p:nvCxnSpPr>
        <p:spPr>
          <a:xfrm>
            <a:off x="2268538" y="1327150"/>
            <a:ext cx="554037" cy="0"/>
          </a:xfrm>
          <a:prstGeom prst="straightConnector1">
            <a:avLst/>
          </a:prstGeom>
          <a:ln w="28575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31 Conector recto de flecha"/>
          <p:cNvCxnSpPr/>
          <p:nvPr/>
        </p:nvCxnSpPr>
        <p:spPr>
          <a:xfrm>
            <a:off x="2554288" y="3259138"/>
            <a:ext cx="534987" cy="0"/>
          </a:xfrm>
          <a:prstGeom prst="straightConnector1">
            <a:avLst/>
          </a:prstGeom>
          <a:ln w="28575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32 Conector recto de flecha"/>
          <p:cNvCxnSpPr/>
          <p:nvPr/>
        </p:nvCxnSpPr>
        <p:spPr>
          <a:xfrm>
            <a:off x="2322513" y="5019675"/>
            <a:ext cx="554037" cy="0"/>
          </a:xfrm>
          <a:prstGeom prst="straightConnector1">
            <a:avLst/>
          </a:prstGeom>
          <a:ln w="28575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37 Conector recto de flecha"/>
          <p:cNvCxnSpPr/>
          <p:nvPr/>
        </p:nvCxnSpPr>
        <p:spPr>
          <a:xfrm>
            <a:off x="7804150" y="3143250"/>
            <a:ext cx="401638" cy="0"/>
          </a:xfrm>
          <a:prstGeom prst="straightConnector1">
            <a:avLst/>
          </a:prstGeom>
          <a:ln w="28575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3" name="Rectángulo 16"/>
          <p:cNvSpPr>
            <a:spLocks noChangeArrowheads="1"/>
          </p:cNvSpPr>
          <p:nvPr/>
        </p:nvSpPr>
        <p:spPr bwMode="auto">
          <a:xfrm>
            <a:off x="787400" y="311150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VE" sz="2800">
                <a:solidFill>
                  <a:srgbClr val="0070C0"/>
                </a:solidFill>
                <a:latin typeface="Calibri Light" pitchFamily="34" charset="0"/>
              </a:rPr>
              <a:t>Tipos de información</a:t>
            </a:r>
            <a:endParaRPr lang="es-ES" sz="2800">
              <a:latin typeface="Calibri Light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0863" y="342900"/>
            <a:ext cx="808196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VE" sz="2800" dirty="0">
                <a:solidFill>
                  <a:srgbClr val="0070C0"/>
                </a:solidFill>
                <a:latin typeface="+mj-lt"/>
                <a:cs typeface="+mn-cs"/>
              </a:rPr>
              <a:t>V. Y las negativas deben ser y estar justificadas</a:t>
            </a:r>
          </a:p>
        </p:txBody>
      </p:sp>
      <p:pic>
        <p:nvPicPr>
          <p:cNvPr id="21506" name="Picture 1" descr="C:\Users\TV01\Desktop\newsletter_mailing_email_message_inbox_mail_envelope_e-mail_receive_notific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3713" y="2032000"/>
            <a:ext cx="3489325" cy="348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ángulo 2"/>
          <p:cNvSpPr/>
          <p:nvPr/>
        </p:nvSpPr>
        <p:spPr>
          <a:xfrm>
            <a:off x="546100" y="1419225"/>
            <a:ext cx="4457700" cy="39401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es-ES" sz="2000" dirty="0">
                <a:latin typeface="+mj-lt"/>
                <a:cs typeface="+mn-cs"/>
              </a:rPr>
              <a:t>Toda petición debe ser respondida en plazo máximo de 8 días. La negativa debe ser motivada art. 36 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es-VE" sz="2000" dirty="0">
                <a:latin typeface="+mj-lt"/>
                <a:cs typeface="+mn-cs"/>
              </a:rPr>
              <a:t>No se considerará suficiente ni procedente la negativa que solamente cite la excepción </a:t>
            </a:r>
            <a:endParaRPr lang="es-ES" sz="2000" dirty="0">
              <a:latin typeface="+mj-lt"/>
              <a:cs typeface="+mn-cs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es-ES" sz="2000" dirty="0">
                <a:latin typeface="+mj-lt"/>
                <a:cs typeface="+mn-cs"/>
              </a:rPr>
              <a:t>No se puede exigir interés legitimo, ni razón de la petición, ni uso que se dará a la información 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es-ES" sz="2000" dirty="0">
                <a:latin typeface="+mj-lt"/>
                <a:cs typeface="+mn-cs"/>
              </a:rPr>
              <a:t>Las dudas, apelaciones o dilemas los define el órgano garante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1106</TotalTime>
  <Words>1044</Words>
  <Application>Microsoft Office PowerPoint</Application>
  <PresentationFormat>Presentación en pantalla (4:3)</PresentationFormat>
  <Paragraphs>110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Office Theme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Elvia Ferrer</dc:creator>
  <cp:lastModifiedBy>Home</cp:lastModifiedBy>
  <cp:revision>77</cp:revision>
  <dcterms:created xsi:type="dcterms:W3CDTF">2016-02-16T23:26:02Z</dcterms:created>
  <dcterms:modified xsi:type="dcterms:W3CDTF">2016-08-10T11:52:05Z</dcterms:modified>
</cp:coreProperties>
</file>